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1"/>
  </p:notesMasterIdLst>
  <p:sldIdLst>
    <p:sldId id="256" r:id="rId3"/>
    <p:sldId id="554" r:id="rId4"/>
    <p:sldId id="555" r:id="rId5"/>
    <p:sldId id="556" r:id="rId6"/>
    <p:sldId id="557" r:id="rId7"/>
    <p:sldId id="558" r:id="rId8"/>
    <p:sldId id="559" r:id="rId9"/>
    <p:sldId id="412" r:id="rId10"/>
    <p:sldId id="324" r:id="rId11"/>
    <p:sldId id="480" r:id="rId12"/>
    <p:sldId id="392" r:id="rId13"/>
    <p:sldId id="481" r:id="rId14"/>
    <p:sldId id="415" r:id="rId15"/>
    <p:sldId id="416" r:id="rId16"/>
    <p:sldId id="417" r:id="rId17"/>
    <p:sldId id="418" r:id="rId18"/>
    <p:sldId id="278" r:id="rId19"/>
    <p:sldId id="394" r:id="rId20"/>
    <p:sldId id="393" r:id="rId21"/>
    <p:sldId id="300" r:id="rId22"/>
    <p:sldId id="279" r:id="rId23"/>
    <p:sldId id="298" r:id="rId24"/>
    <p:sldId id="280" r:id="rId25"/>
    <p:sldId id="631" r:id="rId26"/>
    <p:sldId id="361" r:id="rId27"/>
    <p:sldId id="281" r:id="rId28"/>
    <p:sldId id="302" r:id="rId29"/>
    <p:sldId id="413" r:id="rId30"/>
    <p:sldId id="320" r:id="rId31"/>
    <p:sldId id="323" r:id="rId32"/>
    <p:sldId id="308" r:id="rId33"/>
    <p:sldId id="482" r:id="rId34"/>
    <p:sldId id="282" r:id="rId35"/>
    <p:sldId id="419" r:id="rId36"/>
    <p:sldId id="414" r:id="rId37"/>
    <p:sldId id="309" r:id="rId38"/>
    <p:sldId id="299" r:id="rId39"/>
    <p:sldId id="294" r:id="rId40"/>
    <p:sldId id="310" r:id="rId41"/>
    <p:sldId id="402" r:id="rId42"/>
    <p:sldId id="396" r:id="rId43"/>
    <p:sldId id="322" r:id="rId44"/>
    <p:sldId id="549" r:id="rId45"/>
    <p:sldId id="553" r:id="rId46"/>
    <p:sldId id="552" r:id="rId47"/>
    <p:sldId id="403" r:id="rId48"/>
    <p:sldId id="292" r:id="rId49"/>
    <p:sldId id="397" r:id="rId50"/>
    <p:sldId id="304" r:id="rId51"/>
    <p:sldId id="311" r:id="rId52"/>
    <p:sldId id="296" r:id="rId53"/>
    <p:sldId id="398" r:id="rId54"/>
    <p:sldId id="312" r:id="rId55"/>
    <p:sldId id="543" r:id="rId56"/>
    <p:sldId id="542" r:id="rId57"/>
    <p:sldId id="293" r:id="rId58"/>
    <p:sldId id="541" r:id="rId59"/>
    <p:sldId id="399" r:id="rId60"/>
    <p:sldId id="321" r:id="rId61"/>
    <p:sldId id="283" r:id="rId62"/>
    <p:sldId id="400" r:id="rId63"/>
    <p:sldId id="301" r:id="rId64"/>
    <p:sldId id="297" r:id="rId65"/>
    <p:sldId id="401" r:id="rId66"/>
    <p:sldId id="545" r:id="rId67"/>
    <p:sldId id="319" r:id="rId68"/>
    <p:sldId id="285" r:id="rId69"/>
    <p:sldId id="546" r:id="rId70"/>
    <p:sldId id="315" r:id="rId71"/>
    <p:sldId id="404" r:id="rId72"/>
    <p:sldId id="405" r:id="rId73"/>
    <p:sldId id="316" r:id="rId74"/>
    <p:sldId id="410" r:id="rId75"/>
    <p:sldId id="406" r:id="rId76"/>
    <p:sldId id="407" r:id="rId77"/>
    <p:sldId id="408" r:id="rId78"/>
    <p:sldId id="409" r:id="rId79"/>
    <p:sldId id="411" r:id="rId80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86"/>
    </p:embeddedFont>
    <p:embeddedFont>
      <p:font typeface="站酷庆科黄油体" panose="02000803000000020004" charset="-122"/>
      <p:regular r:id="rId87"/>
    </p:embeddedFont>
    <p:embeddedFont>
      <p:font typeface="新宋体" panose="02010609030101010101" charset="-122"/>
      <p:regular r:id="rId88"/>
    </p:embeddedFont>
    <p:embeddedFont>
      <p:font typeface="华文隶书" panose="02010800040101010101" pitchFamily="2" charset="-122"/>
      <p:regular r:id="rId89"/>
    </p:embeddedFont>
    <p:embeddedFont>
      <p:font typeface="Calibri" panose="020F0502020204030204" charset="0"/>
      <p:regular r:id="rId90"/>
      <p:bold r:id="rId91"/>
      <p:italic r:id="rId92"/>
      <p:boldItalic r:id="rId93"/>
    </p:embeddedFont>
    <p:embeddedFont>
      <p:font typeface="隶书" panose="02010509060101010101" pitchFamily="49" charset="-122"/>
      <p:regular r:id="rId94"/>
    </p:embeddedFont>
    <p:embeddedFont>
      <p:font typeface="楷体" panose="02010609060101010101" pitchFamily="49" charset="-122"/>
      <p:regular r:id="rId95"/>
    </p:embeddedFont>
    <p:embeddedFont>
      <p:font typeface="华文新魏" panose="02010800040101010101" pitchFamily="2" charset="-122"/>
      <p:regular r:id="rId9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ya" initials="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4" autoAdjust="0"/>
    <p:restoredTop sz="94660"/>
  </p:normalViewPr>
  <p:slideViewPr>
    <p:cSldViewPr>
      <p:cViewPr>
        <p:scale>
          <a:sx n="84" d="100"/>
          <a:sy n="84" d="100"/>
        </p:scale>
        <p:origin x="-1387" y="-1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font" Target="fonts/font11.fntdata"/><Relationship Id="rId95" Type="http://schemas.openxmlformats.org/officeDocument/2006/relationships/font" Target="fonts/font10.fntdata"/><Relationship Id="rId94" Type="http://schemas.openxmlformats.org/officeDocument/2006/relationships/font" Target="fonts/font9.fntdata"/><Relationship Id="rId93" Type="http://schemas.openxmlformats.org/officeDocument/2006/relationships/font" Target="fonts/font8.fntdata"/><Relationship Id="rId92" Type="http://schemas.openxmlformats.org/officeDocument/2006/relationships/font" Target="fonts/font7.fntdata"/><Relationship Id="rId91" Type="http://schemas.openxmlformats.org/officeDocument/2006/relationships/font" Target="fonts/font6.fntdata"/><Relationship Id="rId90" Type="http://schemas.openxmlformats.org/officeDocument/2006/relationships/font" Target="fonts/font5.fntdata"/><Relationship Id="rId9" Type="http://schemas.openxmlformats.org/officeDocument/2006/relationships/slide" Target="slides/slide7.xml"/><Relationship Id="rId89" Type="http://schemas.openxmlformats.org/officeDocument/2006/relationships/font" Target="fonts/font4.fntdata"/><Relationship Id="rId88" Type="http://schemas.openxmlformats.org/officeDocument/2006/relationships/font" Target="fonts/font3.fntdata"/><Relationship Id="rId87" Type="http://schemas.openxmlformats.org/officeDocument/2006/relationships/font" Target="fonts/font2.fntdata"/><Relationship Id="rId86" Type="http://schemas.openxmlformats.org/officeDocument/2006/relationships/font" Target="fonts/font1.fntdata"/><Relationship Id="rId85" Type="http://schemas.openxmlformats.org/officeDocument/2006/relationships/commentAuthors" Target="commentAuthors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notesMaster" Target="notesMasters/notesMaster1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X </a:t>
            </a:r>
            <a:r>
              <a:rPr lang="en-US" altLang="zh-CN" dirty="0" err="1" smtClean="0"/>
              <a:t>X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</a:t>
            </a:r>
            <a:r>
              <a:rPr lang="zh-CN" altLang="en-US" dirty="0" smtClean="0"/>
              <a:t>旗舰店</a:t>
            </a:r>
            <a:r>
              <a:rPr lang="en-US" altLang="zh-CN" dirty="0" smtClean="0"/>
              <a:t>https://liangliangtuwen.tmall.com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A6E0E-C24B-4CCB-AA84-78DED3C1FF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597352"/>
            <a:ext cx="21971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744793"/>
            <a:ext cx="8389026" cy="147002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第三课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这事让我伤透了脑筋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i="1"/>
              <a:t>（注释）</a:t>
            </a:r>
            <a:endParaRPr lang="zh-CN" altLang="en-US" i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1342390"/>
            <a:ext cx="8228965" cy="4784090"/>
          </a:xfrm>
        </p:spPr>
        <p:txBody>
          <a:bodyPr>
            <a:normAutofit fontScale="90000" lnSpcReduction="10000"/>
          </a:bodyPr>
          <a:p>
            <a:pPr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➊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小鸡肚肠</a:t>
            </a:r>
            <a:r>
              <a:rPr lang="zh-CN" altLang="en-US"/>
              <a:t>：</a:t>
            </a:r>
            <a:endParaRPr lang="zh-CN" altLang="en-US"/>
          </a:p>
          <a:p>
            <a:pPr>
              <a:buNone/>
            </a:pPr>
            <a:r>
              <a:rPr lang="zh-CN" altLang="en-US"/>
              <a:t>意思：比喻人肚量小，心胸狭窄。</a:t>
            </a:r>
            <a:endParaRPr lang="zh-CN" altLang="en-US"/>
          </a:p>
          <a:p>
            <a:pPr>
              <a:buNone/>
            </a:pPr>
            <a:r>
              <a:rPr lang="zh-CN" altLang="en-US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➋</a:t>
            </a:r>
            <a:r>
              <a:rPr lang="zh-CN" altLang="en-US" b="1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学霸</a:t>
            </a:r>
            <a:endParaRPr lang="en-US" altLang="zh-CN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None/>
            </a:pPr>
            <a:r>
              <a:rPr lang="en-US" altLang="zh-CN" b="1" dirty="0" smtClean="0">
                <a:sym typeface="+mn-ea"/>
              </a:rPr>
              <a:t> </a:t>
            </a:r>
            <a:r>
              <a:rPr lang="zh-CN" altLang="en-US" b="1" dirty="0" smtClean="0">
                <a:sym typeface="+mn-ea"/>
              </a:rPr>
              <a:t>意思：</a:t>
            </a:r>
            <a:r>
              <a:rPr lang="zh-CN" altLang="en-US" dirty="0" smtClean="0">
                <a:sym typeface="+mn-ea"/>
              </a:rPr>
              <a:t>那些特别擅长学习、考试分数很高的学生，是褒义词。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➌</a:t>
            </a:r>
            <a:r>
              <a:rPr lang="zh-CN" altLang="en-US" b="1" dirty="0" smtClean="0">
                <a:sym typeface="+mn-ea"/>
              </a:rPr>
              <a:t>学渣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b="1" dirty="0" smtClean="0">
                <a:sym typeface="+mn-ea"/>
              </a:rPr>
              <a:t>意思</a:t>
            </a:r>
            <a:r>
              <a:rPr lang="en-US" altLang="zh-CN" b="1" dirty="0" smtClean="0">
                <a:sym typeface="+mn-ea"/>
              </a:rPr>
              <a:t> </a:t>
            </a:r>
            <a:r>
              <a:rPr lang="zh-CN" altLang="en-US" dirty="0" smtClean="0">
                <a:sym typeface="+mn-ea"/>
              </a:rPr>
              <a:t>：指那些平时不努力学习，快临近期末时才开始突击、</a:t>
            </a:r>
            <a:r>
              <a:rPr lang="zh-CN" altLang="en-US" b="1" u="sng" dirty="0" smtClean="0">
                <a:sym typeface="+mn-ea"/>
              </a:rPr>
              <a:t>临时抱佛脚</a:t>
            </a:r>
            <a:r>
              <a:rPr lang="zh-CN" altLang="en-US" dirty="0" smtClean="0">
                <a:sym typeface="+mn-ea"/>
              </a:rPr>
              <a:t>的学生群体。（一般不带有贬义，与学霸相对，是学习不理想的学生对自己的一种自嘲。）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i="1"/>
              <a:t>（注释）</a:t>
            </a:r>
            <a:endParaRPr lang="zh-CN" altLang="en-US" i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➍</a:t>
            </a:r>
            <a:r>
              <a:rPr lang="zh-CN" altLang="en-US" b="1"/>
              <a:t>刀子嘴，豆腐心：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意思：说话尖利，心地柔和。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➎</a:t>
            </a:r>
            <a:r>
              <a:rPr lang="zh-CN" altLang="en-US" b="1"/>
              <a:t>口蜜腹剑</a:t>
            </a:r>
            <a:endParaRPr lang="zh-CN" altLang="en-US" b="1"/>
          </a:p>
          <a:p>
            <a:pPr marL="0" indent="0">
              <a:buNone/>
            </a:pPr>
            <a:r>
              <a:rPr lang="zh-CN" altLang="en-US"/>
              <a:t>意思：形容嘴甜心狠，狡诈阴险。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➏</a:t>
            </a:r>
            <a:r>
              <a:rPr lang="zh-CN" altLang="en-US" b="1"/>
              <a:t>以牙还牙</a:t>
            </a:r>
            <a:r>
              <a:rPr lang="zh-CN" altLang="en-US"/>
              <a:t>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意思：比喻针锋相对地进行对抗斗争。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2995" y="1153795"/>
            <a:ext cx="2607945" cy="1819910"/>
          </a:xfrm>
          <a:prstGeom prst="round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4294967295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1884"/>
          <a:stretch>
            <a:fillRect/>
          </a:stretch>
        </p:blipFill>
        <p:spPr>
          <a:xfrm>
            <a:off x="357505" y="0"/>
            <a:ext cx="4227195" cy="4030980"/>
          </a:xfrm>
          <a:prstGeom prst="rect">
            <a:avLst/>
          </a:prstGeom>
        </p:spPr>
      </p:pic>
      <p:pic>
        <p:nvPicPr>
          <p:cNvPr id="6" name="图片 5" descr="屏幕截图 2020-10-27 2107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25" y="3816350"/>
            <a:ext cx="4471670" cy="2558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20102419281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490" y="502920"/>
            <a:ext cx="8617585" cy="58172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102419283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r="-2232"/>
          <a:stretch>
            <a:fillRect/>
          </a:stretch>
        </p:blipFill>
        <p:spPr>
          <a:xfrm>
            <a:off x="0" y="527685"/>
            <a:ext cx="9647555" cy="57918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102419484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392" t="-144" r="1257" b="144"/>
          <a:stretch>
            <a:fillRect/>
          </a:stretch>
        </p:blipFill>
        <p:spPr>
          <a:xfrm>
            <a:off x="58420" y="384175"/>
            <a:ext cx="9027160" cy="58940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01024194859"/>
          <p:cNvPicPr>
            <a:picLocks noChangeAspect="1"/>
          </p:cNvPicPr>
          <p:nvPr/>
        </p:nvPicPr>
        <p:blipFill>
          <a:blip r:embed="rId1"/>
          <a:srcRect l="1623" t="425" r="2100"/>
          <a:stretch>
            <a:fillRect/>
          </a:stretch>
        </p:blipFill>
        <p:spPr>
          <a:xfrm>
            <a:off x="40640" y="306070"/>
            <a:ext cx="9041130" cy="63931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俗语例句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 fontScale="60000"/>
          </a:bodyPr>
          <a:lstStyle/>
          <a:p>
            <a:pPr>
              <a:buNone/>
            </a:pPr>
            <a:r>
              <a:rPr lang="en-US" altLang="zh-CN" sz="6000" dirty="0" smtClean="0"/>
              <a:t>1</a:t>
            </a:r>
            <a:r>
              <a:rPr lang="zh-CN" altLang="en-US" sz="6000" dirty="0" smtClean="0"/>
              <a:t>、</a:t>
            </a:r>
            <a:r>
              <a:rPr lang="en-US" altLang="zh-CN" sz="6000" b="1" dirty="0" err="1" smtClean="0"/>
              <a:t>Adj</a:t>
            </a:r>
            <a:r>
              <a:rPr lang="en-US" altLang="zh-CN" sz="6000" b="1" dirty="0" smtClean="0"/>
              <a:t>+</a:t>
            </a:r>
            <a:r>
              <a:rPr lang="zh-CN" altLang="en-US" sz="6000" b="1" dirty="0" smtClean="0"/>
              <a:t>到家了</a:t>
            </a:r>
            <a:r>
              <a:rPr lang="zh-CN" altLang="en-US" sz="60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4570" b="1" dirty="0" smtClean="0">
                <a:solidFill>
                  <a:srgbClr val="FF0000"/>
                </a:solidFill>
              </a:rPr>
              <a:t>      </a:t>
            </a:r>
            <a:r>
              <a:rPr lang="zh-CN" altLang="en-US" b="1" dirty="0" smtClean="0">
                <a:solidFill>
                  <a:srgbClr val="FF0000"/>
                </a:solidFill>
              </a:rPr>
              <a:t>  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/>
              <a:t>   </a:t>
            </a:r>
            <a:r>
              <a:rPr lang="zh-CN" altLang="en-US" sz="457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意思：形容程度高，到了极点。</a:t>
            </a:r>
            <a:endParaRPr lang="en-US" altLang="zh-CN" sz="457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sz="4570" dirty="0" smtClean="0"/>
              <a:t>   </a:t>
            </a:r>
            <a:r>
              <a:rPr lang="zh-CN" altLang="en-US" sz="4570" u="sng" dirty="0" smtClean="0"/>
              <a:t>扩展</a:t>
            </a:r>
            <a:r>
              <a:rPr lang="zh-CN" altLang="en-US" sz="4570" dirty="0" smtClean="0"/>
              <a:t>：懒</a:t>
            </a:r>
            <a:r>
              <a:rPr lang="en-US" altLang="zh-CN" sz="4570" dirty="0" smtClean="0"/>
              <a:t>/</a:t>
            </a:r>
            <a:r>
              <a:rPr lang="zh-CN" altLang="en-US" sz="4570" dirty="0" smtClean="0"/>
              <a:t>坏</a:t>
            </a:r>
            <a:r>
              <a:rPr lang="en-US" altLang="zh-CN" sz="4570" dirty="0" smtClean="0"/>
              <a:t>/</a:t>
            </a:r>
            <a:r>
              <a:rPr lang="zh-CN" altLang="en-US" sz="4570" dirty="0" smtClean="0"/>
              <a:t>贪心</a:t>
            </a:r>
            <a:r>
              <a:rPr lang="en-US" altLang="zh-CN" sz="4570" dirty="0" smtClean="0"/>
              <a:t>/</a:t>
            </a:r>
            <a:r>
              <a:rPr lang="zh-CN" altLang="en-US" sz="4570" dirty="0" smtClean="0"/>
              <a:t>笨</a:t>
            </a:r>
            <a:r>
              <a:rPr lang="en-US" altLang="zh-CN" sz="4570" dirty="0" smtClean="0"/>
              <a:t>+</a:t>
            </a:r>
            <a:r>
              <a:rPr lang="zh-CN" altLang="en-US" sz="4570" dirty="0" smtClean="0"/>
              <a:t>到家了</a:t>
            </a:r>
            <a:endParaRPr lang="zh-CN" altLang="en-US" sz="4570" dirty="0" smtClean="0"/>
          </a:p>
          <a:p>
            <a:pPr>
              <a:buNone/>
            </a:pPr>
            <a:endParaRPr lang="zh-CN" altLang="en-US" sz="4570" dirty="0" smtClean="0"/>
          </a:p>
          <a:p>
            <a:pPr>
              <a:buNone/>
            </a:pPr>
            <a:r>
              <a:rPr lang="zh-CN" altLang="en-US" sz="4000" dirty="0" smtClean="0"/>
              <a:t>例句：</a:t>
            </a:r>
            <a:endParaRPr lang="zh-CN" altLang="en-US" sz="4000" dirty="0" smtClean="0"/>
          </a:p>
          <a:p>
            <a:pPr>
              <a:buNone/>
            </a:pPr>
            <a:r>
              <a:rPr lang="en-US" altLang="zh-CN" sz="4000" dirty="0" smtClean="0"/>
              <a:t>   1</a:t>
            </a:r>
            <a:r>
              <a:rPr lang="zh-CN" altLang="en-US" sz="4000" dirty="0" smtClean="0"/>
              <a:t>）</a:t>
            </a:r>
            <a:r>
              <a:rPr lang="zh-TW" sz="4000">
                <a:latin typeface="MingLiU"/>
                <a:ea typeface="MingLiU"/>
                <a:sym typeface="+mn-ea"/>
              </a:rPr>
              <a:t>小张那个人坏到家了，总是找我的麻烦，让我不舒服。</a:t>
            </a:r>
            <a:endParaRPr lang="zh-TW" sz="4000">
              <a:latin typeface="MingLiU"/>
              <a:ea typeface="MingLiU"/>
            </a:endParaRPr>
          </a:p>
          <a:p>
            <a:pPr marL="100330" indent="0" algn="just">
              <a:lnSpc>
                <a:spcPct val="100000"/>
              </a:lnSpc>
              <a:buNone/>
            </a:pPr>
            <a:r>
              <a:rPr lang="zh-TW" sz="4000">
                <a:latin typeface="MingLiU"/>
                <a:ea typeface="MingLiU"/>
                <a:sym typeface="+mn-ea"/>
              </a:rPr>
              <a:t> </a:t>
            </a:r>
            <a:r>
              <a:rPr lang="en-US" altLang="zh-CN" sz="4000" dirty="0" smtClean="0">
                <a:sym typeface="+mn-ea"/>
              </a:rPr>
              <a:t> 2）</a:t>
            </a:r>
            <a:r>
              <a:rPr lang="zh-TW" sz="4000">
                <a:latin typeface="MingLiU"/>
                <a:ea typeface="MingLiU"/>
                <a:sym typeface="+mn-ea"/>
              </a:rPr>
              <a:t>几个孩子不满地叫着：</a:t>
            </a:r>
            <a:r>
              <a:rPr lang="zh-CN" sz="4000">
                <a:latin typeface="MingLiU"/>
                <a:ea typeface="MingLiU"/>
                <a:sym typeface="+mn-ea"/>
              </a:rPr>
              <a:t>“我们才不吃臭豆腐呢</a:t>
            </a:r>
            <a:r>
              <a:rPr lang="zh-TW" sz="4000">
                <a:latin typeface="MingLiU"/>
                <a:ea typeface="MingLiU"/>
                <a:sym typeface="+mn-ea"/>
              </a:rPr>
              <a:t>，真</a:t>
            </a:r>
            <a:r>
              <a:rPr lang="zh-CN" altLang="zh-TW" sz="4000">
                <a:latin typeface="MingLiU"/>
                <a:ea typeface="MingLiU"/>
                <a:sym typeface="+mn-ea"/>
              </a:rPr>
              <a:t>难闻</a:t>
            </a:r>
            <a:r>
              <a:rPr lang="zh-TW" sz="4000">
                <a:latin typeface="MingLiU"/>
                <a:ea typeface="MingLiU"/>
                <a:sym typeface="+mn-ea"/>
              </a:rPr>
              <a:t>！臭到家了！"</a:t>
            </a:r>
            <a:endParaRPr lang="zh-TW" sz="4000">
              <a:latin typeface="MingLiU"/>
              <a:ea typeface="MingLiU"/>
              <a:sym typeface="+mn-ea"/>
            </a:endParaRPr>
          </a:p>
          <a:p>
            <a:pPr marL="100330" indent="0" algn="just">
              <a:lnSpc>
                <a:spcPct val="100000"/>
              </a:lnSpc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3) </a:t>
            </a:r>
            <a:r>
              <a:rPr lang="zh-TW" sz="4000">
                <a:latin typeface="MingLiU"/>
                <a:ea typeface="MingLiU"/>
                <a:sym typeface="+mn-ea"/>
              </a:rPr>
              <a:t>他把话说得清楚到家了，不怕那几个人听不出来。</a:t>
            </a:r>
            <a:endParaRPr lang="en-US" altLang="zh-CN" sz="4000" dirty="0" smtClean="0"/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    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835696" y="188640"/>
            <a:ext cx="6336704" cy="922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俗语例释</a:t>
            </a:r>
            <a:endParaRPr kumimoji="0" lang="zh-CN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相关俗语：</a:t>
            </a:r>
            <a:r>
              <a:rPr lang="en-US" altLang="zh-CN" b="1" dirty="0" smtClean="0">
                <a:solidFill>
                  <a:srgbClr val="00B050"/>
                </a:solidFill>
                <a:sym typeface="+mn-ea"/>
              </a:rPr>
              <a:t>Verb </a:t>
            </a:r>
            <a:r>
              <a:rPr lang="zh-CN" altLang="en-US" b="1" dirty="0" smtClean="0">
                <a:solidFill>
                  <a:srgbClr val="00B050"/>
                </a:solidFill>
                <a:sym typeface="+mn-ea"/>
              </a:rPr>
              <a:t>到变形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2065" y="1256665"/>
            <a:ext cx="2136775" cy="22948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60" y="3663315"/>
            <a:ext cx="2161540" cy="2324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0" y="2987675"/>
            <a:ext cx="1944370" cy="2087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60" y="2903855"/>
            <a:ext cx="2435225" cy="2435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b="1" dirty="0" smtClean="0">
                <a:sym typeface="+mn-ea"/>
              </a:rPr>
              <a:t>看不下去  （</a:t>
            </a:r>
            <a:r>
              <a:rPr lang="zh-CN" altLang="en-US" dirty="0" smtClean="0">
                <a:sym typeface="+mn-ea"/>
              </a:rPr>
              <a:t>如图）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意思：太过分了，让人看了不能忍受，不能    继续看。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  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扩展</a:t>
            </a:r>
            <a:r>
              <a:rPr lang="zh-CN" altLang="en-US" dirty="0" smtClean="0">
                <a:sym typeface="+mn-ea"/>
              </a:rPr>
              <a:t>：听不下去   坚持不下去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       </a:t>
            </a:r>
            <a:r>
              <a:rPr lang="zh-CN" altLang="en-US" dirty="0" smtClean="0">
                <a:sym typeface="+mn-ea"/>
              </a:rPr>
              <a:t>待不下去    活不下去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       </a:t>
            </a:r>
            <a:r>
              <a:rPr lang="zh-CN" altLang="en-US" dirty="0" smtClean="0">
                <a:sym typeface="+mn-ea"/>
              </a:rPr>
              <a:t>说不下去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       </a:t>
            </a:r>
            <a:r>
              <a:rPr lang="zh-CN" altLang="en-US" dirty="0" smtClean="0">
                <a:sym typeface="+mn-ea"/>
              </a:rPr>
              <a:t>写不下去</a:t>
            </a:r>
            <a:endParaRPr lang="en-US" altLang="zh-CN" dirty="0" smtClean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br>
              <a:rPr lang="zh-CN" alt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  <a:sym typeface="+mn-ea"/>
              </a:rPr>
            </a:br>
            <a:r>
              <a:rPr lang="zh-CN" alt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  <a:sym typeface="+mn-ea"/>
              </a:rPr>
              <a:t>（</a:t>
            </a:r>
            <a:r>
              <a:rPr lang="zh-CN" altLang="zh-TW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第二课练习答案）</a:t>
            </a:r>
            <a:br>
              <a:rPr lang="zh-TW" b="1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</a:br>
            <a:r>
              <a:rPr lang="zh-TW" sz="3555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  <a:sym typeface="+mn-ea"/>
              </a:rPr>
              <a:t>用线连接词语和对应的解释:</a:t>
            </a:r>
            <a:b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</a:rPr>
            </a:br>
            <a:endParaRPr lang="zh-TW" altLang="en-US">
              <a:solidFill>
                <a:schemeClr val="accent3"/>
              </a:solidFill>
              <a:effectLst/>
              <a:latin typeface="站酷庆科黄油体" panose="02000803000000020004" charset="-122"/>
              <a:ea typeface="站酷庆科黄油体" panose="02000803000000020004" charset="-122"/>
              <a:cs typeface="站酷庆科黄油体" panose="020008030000000200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" y="1682115"/>
            <a:ext cx="8365490" cy="4835525"/>
          </a:xfrm>
        </p:spPr>
        <p:txBody>
          <a:bodyPr>
            <a:noAutofit/>
          </a:bodyPr>
          <a:p>
            <a:pPr indent="0">
              <a:spcAft>
                <a:spcPts val="14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 </a:t>
            </a:r>
            <a:r>
              <a:rPr lang="zh-TW" sz="2400">
                <a:latin typeface="MingLiU"/>
                <a:ea typeface="MingLiU"/>
                <a:sym typeface="+mn-ea"/>
              </a:rPr>
              <a:t>情况越来越不好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A. </a:t>
            </a:r>
            <a:r>
              <a:rPr lang="zh-TW" sz="2400">
                <a:latin typeface="MingLiU"/>
                <a:ea typeface="MingLiU"/>
                <a:sym typeface="+mn-ea"/>
              </a:rPr>
              <a:t>一把好手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14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 </a:t>
            </a:r>
            <a:r>
              <a:rPr lang="zh-TW" sz="2400">
                <a:latin typeface="MingLiU"/>
                <a:ea typeface="MingLiU"/>
                <a:sym typeface="+mn-ea"/>
              </a:rPr>
              <a:t>关键时刻      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B. </a:t>
            </a:r>
            <a:r>
              <a:rPr lang="zh-TW" sz="2400">
                <a:latin typeface="MingLiU"/>
                <a:ea typeface="MingLiU"/>
                <a:sym typeface="+mn-ea"/>
              </a:rPr>
              <a:t>拖后腿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(3) </a:t>
            </a:r>
            <a:r>
              <a:rPr lang="zh-TW" sz="2400">
                <a:latin typeface="MingLiU"/>
                <a:ea typeface="MingLiU"/>
                <a:sym typeface="+mn-ea"/>
              </a:rPr>
              <a:t>不让某人去做什么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C. </a:t>
            </a:r>
            <a:r>
              <a:rPr lang="zh-TW" sz="2400">
                <a:latin typeface="MingLiU"/>
                <a:ea typeface="MingLiU"/>
                <a:sym typeface="+mn-ea"/>
              </a:rPr>
              <a:t>走下坡路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(4) </a:t>
            </a:r>
            <a:r>
              <a:rPr lang="zh-TW" sz="2400">
                <a:latin typeface="MingLiU"/>
                <a:ea typeface="MingLiU"/>
                <a:sym typeface="+mn-ea"/>
              </a:rPr>
              <a:t>做某事做得很好的人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D. </a:t>
            </a:r>
            <a:r>
              <a:rPr lang="zh-TW" sz="2400">
                <a:latin typeface="MingLiU"/>
                <a:ea typeface="MingLiU"/>
                <a:sym typeface="+mn-ea"/>
              </a:rPr>
              <a:t>小菜一碟儿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(5) </a:t>
            </a:r>
            <a:r>
              <a:rPr lang="zh-TW" sz="2400">
                <a:latin typeface="MingLiU"/>
                <a:ea typeface="MingLiU"/>
                <a:sym typeface="+mn-ea"/>
              </a:rPr>
              <a:t>认为做某事非常容易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E. </a:t>
            </a:r>
            <a:r>
              <a:rPr lang="zh-TW" sz="2400">
                <a:latin typeface="MingLiU"/>
                <a:ea typeface="MingLiU"/>
                <a:sym typeface="+mn-ea"/>
              </a:rPr>
              <a:t>节骨眼儿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(6) </a:t>
            </a:r>
            <a:r>
              <a:rPr lang="zh-TW" sz="2400">
                <a:latin typeface="MingLiU"/>
                <a:ea typeface="MingLiU"/>
                <a:sym typeface="+mn-ea"/>
              </a:rPr>
              <a:t>没问题，可以 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F. </a:t>
            </a:r>
            <a:r>
              <a:rPr lang="zh-TW" sz="2400">
                <a:latin typeface="MingLiU"/>
                <a:ea typeface="MingLiU"/>
                <a:sym typeface="+mn-ea"/>
              </a:rPr>
              <a:t>没的说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(7) </a:t>
            </a:r>
            <a:r>
              <a:rPr lang="zh-TW" sz="2400">
                <a:latin typeface="MingLiU"/>
                <a:ea typeface="MingLiU"/>
                <a:sym typeface="+mn-ea"/>
              </a:rPr>
              <a:t>头脑简单，没有心计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G. </a:t>
            </a:r>
            <a:r>
              <a:rPr lang="zh-TW" sz="2400">
                <a:latin typeface="MingLiU"/>
                <a:ea typeface="MingLiU"/>
                <a:sym typeface="+mn-ea"/>
              </a:rPr>
              <a:t>没心没肺</a:t>
            </a:r>
            <a:endParaRPr lang="zh-TW" sz="2400">
              <a:latin typeface="MingLiU"/>
              <a:ea typeface="MingLiU"/>
            </a:endParaRPr>
          </a:p>
          <a:p>
            <a:pPr indent="0"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(8) </a:t>
            </a:r>
            <a:r>
              <a:rPr lang="zh-TW" sz="2400">
                <a:latin typeface="MingLiU"/>
                <a:ea typeface="MingLiU"/>
                <a:sym typeface="+mn-ea"/>
              </a:rPr>
              <a:t>没有兴趣，没有精神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H. </a:t>
            </a:r>
            <a:r>
              <a:rPr lang="zh-TW" sz="2400">
                <a:latin typeface="MingLiU"/>
                <a:ea typeface="MingLiU"/>
                <a:sym typeface="+mn-ea"/>
              </a:rPr>
              <a:t>打不起精神</a:t>
            </a:r>
            <a:endParaRPr lang="zh-TW" sz="2400">
              <a:latin typeface="MingLiU"/>
              <a:ea typeface="MingLiU"/>
            </a:endParaRPr>
          </a:p>
          <a:p>
            <a:pPr indent="292100"/>
            <a:endParaRPr lang="zh-TW" sz="2400">
              <a:latin typeface="MingLiU"/>
              <a:ea typeface="MingLiU"/>
            </a:endParaRPr>
          </a:p>
          <a:p>
            <a:endParaRPr lang="zh-TW" altLang="en-US" sz="2400">
              <a:latin typeface="MingLiU"/>
              <a:ea typeface="MingLiU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70580" y="1914525"/>
            <a:ext cx="2713355" cy="9385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270885" y="2450465"/>
            <a:ext cx="2813050" cy="119507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3538855" y="2493010"/>
            <a:ext cx="2760980" cy="3740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767455" y="1988820"/>
            <a:ext cx="2388870" cy="13646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995420" y="3357245"/>
            <a:ext cx="2232660" cy="43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926205" y="4276725"/>
            <a:ext cx="2085975" cy="16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4134485" y="4725670"/>
            <a:ext cx="1877695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124325" y="5229225"/>
            <a:ext cx="1959610" cy="49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看不下去</a:t>
            </a:r>
            <a:endParaRPr lang="zh-CN" altLang="en-US" sz="3200" dirty="0"/>
          </a:p>
        </p:txBody>
      </p:sp>
      <p:pic>
        <p:nvPicPr>
          <p:cNvPr id="3075" name="Picture 3" descr="C:\Users\李嘉磊\Pictures\看不下去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80515" y="1600200"/>
            <a:ext cx="5673090" cy="42919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俗语例句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也不是，不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也不是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/>
              <a:t>例句：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）很贵的菜里有一根头发，我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吃</a:t>
            </a:r>
            <a:r>
              <a:rPr lang="zh-CN" altLang="en-US" b="1" dirty="0" smtClean="0"/>
              <a:t>也不是</a:t>
            </a:r>
            <a:r>
              <a:rPr lang="zh-CN" altLang="en-US" dirty="0" smtClean="0"/>
              <a:t>，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不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吃</a:t>
            </a:r>
            <a:r>
              <a:rPr lang="zh-CN" altLang="en-US" b="1" dirty="0" smtClean="0"/>
              <a:t>也不是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）老师送了我十几本书，都是不喜欢看的哲学书。弄得我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扔</a:t>
            </a:r>
            <a:r>
              <a:rPr lang="zh-CN" altLang="en-US" b="1" dirty="0" smtClean="0"/>
              <a:t>也不是</a:t>
            </a:r>
            <a:r>
              <a:rPr lang="zh-CN" altLang="en-US" dirty="0" smtClean="0"/>
              <a:t>，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不扔</a:t>
            </a:r>
            <a:r>
              <a:rPr lang="zh-CN" altLang="en-US" b="1" dirty="0" smtClean="0"/>
              <a:t>也不是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）看到小游客在故宫景区不遵守规则</a:t>
            </a:r>
            <a:r>
              <a:rPr lang="zh-CN" altLang="en-US" dirty="0" smtClean="0"/>
              <a:t>，（如下图）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</a:t>
            </a:r>
            <a:endParaRPr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1763688" y="260648"/>
            <a:ext cx="6336704" cy="922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俗语例释</a:t>
            </a:r>
            <a:endParaRPr kumimoji="0" lang="zh-CN" altLang="en-US" sz="44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李嘉磊\Pictures\不是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04900" y="1017270"/>
            <a:ext cx="4758690" cy="3164205"/>
          </a:xfrm>
          <a:prstGeom prst="rect">
            <a:avLst/>
          </a:prstGeom>
          <a:noFill/>
        </p:spPr>
      </p:pic>
      <p:sp>
        <p:nvSpPr>
          <p:cNvPr id="3" name="文本框 2"/>
          <p:cNvSpPr txBox="1"/>
          <p:nvPr/>
        </p:nvSpPr>
        <p:spPr>
          <a:xfrm>
            <a:off x="2726055" y="4888230"/>
            <a:ext cx="549084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我</a:t>
            </a:r>
            <a:r>
              <a:rPr lang="zh-CN" altLang="en-US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批评</a:t>
            </a:r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也不是，</a:t>
            </a:r>
            <a:r>
              <a:rPr lang="zh-CN" altLang="en-US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不批评</a:t>
            </a:r>
            <a:r>
              <a:rPr lang="zh-CN" altLang="en-US" sz="32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也不是</a:t>
            </a:r>
            <a:endParaRPr lang="zh-CN" altLang="en-US" sz="3200" b="1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96855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睁一只眼闭一只眼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rgbClr val="FF0066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意思：对不好的或不应该的事</a:t>
            </a:r>
            <a:endParaRPr lang="zh-CN" altLang="en-US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    不关心、不管。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例句：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altLang="zh-CN" dirty="0" smtClean="0">
              <a:solidFill>
                <a:srgbClr val="FF0066"/>
              </a:solidFill>
            </a:endParaRPr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）价格管理部门一般对涨价比较敏感，而对降价</a:t>
            </a:r>
            <a:r>
              <a:rPr lang="zh-CN" altLang="en-US" b="1" dirty="0" smtClean="0"/>
              <a:t>“睁一只眼闭一只眼 ”。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）考试作弊时，希望老师</a:t>
            </a:r>
            <a:r>
              <a:rPr lang="zh-CN" altLang="en-US" b="1" dirty="0" smtClean="0"/>
              <a:t>睁一只眼闭一只眼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63688" y="260648"/>
            <a:ext cx="6336704" cy="922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俗语例释</a:t>
            </a:r>
            <a:endParaRPr kumimoji="0" lang="zh-CN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11986" b="9949"/>
          <a:stretch>
            <a:fillRect/>
          </a:stretch>
        </p:blipFill>
        <p:spPr>
          <a:xfrm>
            <a:off x="6086475" y="1490345"/>
            <a:ext cx="2239645" cy="170243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、结婚之前，要睁开你的眼睛；结婚之后，要</a:t>
            </a:r>
            <a:r>
              <a:rPr lang="zh-CN" altLang="en-US" b="1"/>
              <a:t>睁一只眼闭一只眼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、一个负责任的主管，怎么能够对下属的胡作非为</a:t>
            </a:r>
            <a:r>
              <a:rPr lang="zh-CN" altLang="en-US" b="1"/>
              <a:t>睁一只眼闭一只眼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14400" y="1165860"/>
            <a:ext cx="8229600" cy="4526280"/>
          </a:xfrm>
        </p:spPr>
        <p:txBody>
          <a:bodyPr/>
          <a:p>
            <a:r>
              <a:rPr lang="zh-CN" altLang="en-US" u="sng" dirty="0" smtClean="0">
                <a:solidFill>
                  <a:srgbClr val="FF0000"/>
                </a:solidFill>
                <a:sym typeface="+mn-ea"/>
              </a:rPr>
              <a:t>文化扩展：</a:t>
            </a:r>
            <a:endParaRPr lang="en-US" altLang="zh-CN" u="sng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sym typeface="+mn-ea"/>
              </a:rPr>
              <a:t>★“睁一只眼，闭一只眼”的人生处世哲学，你怎么看？</a:t>
            </a:r>
            <a:endParaRPr lang="en-US" altLang="zh-CN" dirty="0" smtClean="0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3415" y="2346325"/>
            <a:ext cx="3274060" cy="4161155"/>
          </a:xfrm>
          <a:prstGeom prst="round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 lnSpcReduction="10000"/>
          </a:bodyPr>
          <a:lstStyle/>
          <a:p>
            <a:r>
              <a:rPr lang="en-US" altLang="zh-CN" sz="3600" dirty="0" smtClean="0"/>
              <a:t>5</a:t>
            </a:r>
            <a:r>
              <a:rPr lang="zh-CN" altLang="en-US" sz="3600" dirty="0" smtClean="0"/>
              <a:t>、没有什么</a:t>
            </a:r>
            <a:r>
              <a:rPr lang="zh-CN" altLang="en-US" sz="3600" b="1" dirty="0" smtClean="0"/>
              <a:t>大不了的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sz="2800" dirty="0" smtClean="0"/>
              <a:t>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意思：不是什么重要的事情。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sz="2800" dirty="0" smtClean="0"/>
              <a:t>    例句：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1</a:t>
            </a:r>
            <a:r>
              <a:rPr lang="zh-CN" altLang="en-US" sz="2800" dirty="0" smtClean="0"/>
              <a:t>）不就是考砸了吗，</a:t>
            </a:r>
            <a:r>
              <a:rPr lang="zh-CN" altLang="en-US" sz="2800" b="1" dirty="0" smtClean="0"/>
              <a:t>有什么大不了</a:t>
            </a:r>
            <a:r>
              <a:rPr lang="zh-CN" altLang="en-US" sz="2800" dirty="0" smtClean="0"/>
              <a:t>的？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2</a:t>
            </a:r>
            <a:r>
              <a:rPr lang="zh-CN" altLang="en-US" sz="2800" dirty="0" smtClean="0"/>
              <a:t>）不交作业就是少</a:t>
            </a:r>
            <a:r>
              <a:rPr lang="en-US" altLang="zh-CN" sz="2800" dirty="0" smtClean="0"/>
              <a:t>4</a:t>
            </a:r>
            <a:r>
              <a:rPr lang="en-US" altLang="zh-CN" sz="2800" dirty="0" smtClean="0"/>
              <a:t>0</a:t>
            </a:r>
            <a:r>
              <a:rPr lang="zh-CN" altLang="en-US" sz="2800" dirty="0" smtClean="0"/>
              <a:t>分嘛，</a:t>
            </a:r>
            <a:r>
              <a:rPr lang="zh-CN" altLang="en-US" sz="2800" b="1" dirty="0" smtClean="0"/>
              <a:t>没有什么大不了的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3</a:t>
            </a:r>
            <a:r>
              <a:rPr lang="zh-CN" altLang="en-US" sz="2800" dirty="0" smtClean="0"/>
              <a:t>）电脑坏了有什么好哭的，</a:t>
            </a:r>
            <a:r>
              <a:rPr lang="zh-CN" altLang="en-US" sz="2800" b="1" dirty="0" smtClean="0"/>
              <a:t>大不了</a:t>
            </a:r>
            <a:r>
              <a:rPr lang="zh-CN" altLang="en-US" sz="2800" dirty="0" smtClean="0"/>
              <a:t>再买一个呗。</a:t>
            </a:r>
            <a:endParaRPr lang="en-US" altLang="zh-CN" sz="28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370840" y="522923"/>
            <a:ext cx="8229600" cy="1143000"/>
          </a:xfrm>
        </p:spPr>
        <p:txBody>
          <a:bodyPr>
            <a:normAutofit fontScale="90000"/>
          </a:bodyPr>
          <a:lstStyle/>
          <a:p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br>
              <a:rPr lang="en-US" altLang="zh-CN" dirty="0" smtClean="0">
                <a:sym typeface="+mn-ea"/>
              </a:rPr>
            </a:br>
            <a:r>
              <a:rPr lang="en-US" altLang="zh-CN" sz="4000" dirty="0" smtClean="0">
                <a:sym typeface="+mn-ea"/>
              </a:rPr>
              <a:t>6</a:t>
            </a:r>
            <a:r>
              <a:rPr lang="zh-CN" altLang="en-US" sz="4000" b="1" dirty="0" smtClean="0">
                <a:sym typeface="+mn-ea"/>
              </a:rPr>
              <a:t>、太那个了（如下图）</a:t>
            </a:r>
            <a:br>
              <a:rPr lang="en-US" altLang="zh-CN" sz="4000" b="1" dirty="0" smtClean="0"/>
            </a:br>
            <a:r>
              <a:rPr lang="en-US" altLang="zh-CN" sz="4000" b="1" dirty="0" smtClean="0">
                <a:sym typeface="+mn-ea"/>
              </a:rPr>
              <a:t>                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用法：</a:t>
            </a:r>
            <a:r>
              <a:rPr lang="en-US" altLang="zh-CN" sz="40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那个</a:t>
            </a:r>
            <a:r>
              <a:rPr lang="en-US" altLang="zh-CN" sz="40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r>
              <a:rPr lang="zh-CN" altLang="en-US" sz="4000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代替不便直接说的形容词。</a:t>
            </a:r>
            <a:br>
              <a:rPr lang="en-US" altLang="zh-CN" sz="4000" b="1" dirty="0" smtClean="0"/>
            </a:br>
            <a:endParaRPr lang="zh-CN" altLang="en-US" sz="4000"/>
          </a:p>
        </p:txBody>
      </p:sp>
      <p:pic>
        <p:nvPicPr>
          <p:cNvPr id="5122" name="Picture 2" descr="C:\Users\李嘉磊\Pictures\那个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82745" y="2708275"/>
            <a:ext cx="3924300" cy="2790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5945" y="1302385"/>
            <a:ext cx="8229600" cy="5062220"/>
          </a:xfrm>
        </p:spPr>
        <p:txBody>
          <a:bodyPr>
            <a:normAutofit lnSpcReduction="20000"/>
          </a:bodyPr>
          <a:p>
            <a:r>
              <a:rPr lang="zh-CN" altLang="en-US"/>
              <a:t>例句：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）大男人穿成这样，也太</a:t>
            </a:r>
            <a:r>
              <a:rPr lang="zh-CN" altLang="en-US" b="1"/>
              <a:t>那个</a:t>
            </a:r>
            <a:r>
              <a:rPr lang="zh-CN" altLang="en-US"/>
              <a:t>了吧。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）几十年前看到有人从日本往国内带缝衣针，有点受刺激，小小的缝衣针也要从国外买的，是不是太</a:t>
            </a:r>
            <a:r>
              <a:rPr lang="zh-CN" altLang="en-US" b="1"/>
              <a:t>那个</a:t>
            </a:r>
            <a:r>
              <a:rPr lang="zh-CN" altLang="en-US"/>
              <a:t>了 ……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en-US" altLang="zh-CN"/>
              <a:t>A:</a:t>
            </a:r>
            <a:r>
              <a:rPr lang="zh-CN" altLang="en-US"/>
              <a:t>对不起，我眼睛太小没看清楚。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 B:</a:t>
            </a:r>
            <a:r>
              <a:rPr lang="zh-CN" altLang="en-US"/>
              <a:t>眼睛太小？！这理由也未免太</a:t>
            </a:r>
            <a:r>
              <a:rPr lang="zh-CN" altLang="en-US" b="1"/>
              <a:t>那个</a:t>
            </a:r>
            <a:r>
              <a:rPr lang="zh-CN" altLang="en-US"/>
              <a:t>了 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3409315"/>
            <a:ext cx="1945640" cy="1459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0" y="3409315"/>
            <a:ext cx="2152650" cy="13779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895" y="692785"/>
            <a:ext cx="8229600" cy="5280660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altLang="zh-CN" sz="4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4000" b="1" dirty="0" smtClean="0"/>
              <a:t>、</a:t>
            </a:r>
            <a:r>
              <a:rPr lang="zh-CN" altLang="en-US" sz="4000" b="1" dirty="0" smtClean="0">
                <a:solidFill>
                  <a:schemeClr val="tx1"/>
                </a:solidFill>
              </a:rPr>
              <a:t>有肚量</a:t>
            </a:r>
            <a:endParaRPr lang="en-US" altLang="zh-CN" sz="4000" b="1" dirty="0" smtClean="0"/>
          </a:p>
          <a:p>
            <a:pPr marL="0" indent="0"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意思：能够容忍一些事情。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同义词：</a:t>
            </a:r>
            <a:r>
              <a:rPr lang="en-US" altLang="zh-CN" dirty="0" smtClean="0"/>
              <a:t>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大度、宽容、</a:t>
            </a:r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宰相肚里能撑船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 smtClean="0"/>
              <a:t>     例句：</a:t>
            </a:r>
            <a:endParaRPr lang="zh-CN" altLang="en-US" dirty="0" smtClean="0"/>
          </a:p>
          <a:p>
            <a:pPr marL="0" inden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dirty="0" smtClean="0"/>
              <a:t>    1</a:t>
            </a:r>
            <a:r>
              <a:rPr lang="zh-CN" altLang="en-US" dirty="0" smtClean="0"/>
              <a:t>）</a:t>
            </a:r>
            <a:r>
              <a:rPr lang="zh-CN" altLang="en-US" dirty="0" smtClean="0"/>
              <a:t>你应该做一个有肚量的男人，别那么斤斤计较。</a:t>
            </a:r>
            <a:endParaRPr lang="zh-CN" altLang="en-US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 smtClean="0"/>
              <a:t>  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）公司的</a:t>
            </a:r>
            <a:r>
              <a:rPr lang="zh-CN" altLang="en-US" u="sng" dirty="0" smtClean="0"/>
              <a:t>一把手</a:t>
            </a:r>
            <a:r>
              <a:rPr lang="zh-CN" altLang="en-US" dirty="0" smtClean="0"/>
              <a:t>要把企业利益放在第一位，还要有心胸，</a:t>
            </a:r>
            <a:r>
              <a:rPr lang="zh-CN" altLang="en-US" b="1" dirty="0" smtClean="0"/>
              <a:t>有肚量</a:t>
            </a:r>
            <a:r>
              <a:rPr lang="zh-CN" altLang="en-US" dirty="0" smtClean="0"/>
              <a:t>，有一套控制企业的人格魅力等等。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sz="4000" b="1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站酷庆科黄油体" panose="02000803000000020004" charset="-122"/>
              </a:rPr>
              <a:t>选词填空</a:t>
            </a:r>
            <a:endParaRPr lang="zh-TW" sz="4000" b="1">
              <a:solidFill>
                <a:schemeClr val="accent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站酷庆科黄油体" panose="020008030000000200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0163" y="2483757"/>
            <a:ext cx="3487783" cy="104503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292100" algn="l"/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TW" sz="2800">
                <a:latin typeface="MingLiU"/>
                <a:ea typeface="MingLiU"/>
              </a:rPr>
              <a:t>他对我说：</a:t>
            </a:r>
            <a:r>
              <a:rPr lang="zh-CN" sz="2800">
                <a:latin typeface="MingLiU"/>
                <a:ea typeface="MingLiU"/>
              </a:rPr>
              <a:t>“你生</a:t>
            </a:r>
            <a:r>
              <a:rPr lang="zh-TW" sz="2800">
                <a:latin typeface="MingLiU"/>
                <a:ea typeface="MingLiU"/>
              </a:rPr>
              <a:t>气了？真对不起，我们昨天是</a:t>
            </a:r>
            <a:endParaRPr lang="zh-TW" sz="2800">
              <a:latin typeface="MingLiU"/>
              <a:ea typeface="MingLiU"/>
            </a:endParaRPr>
          </a:p>
          <a:p>
            <a:pPr indent="292100" algn="l"/>
            <a:r>
              <a:rPr lang="zh-TW" sz="2800">
                <a:latin typeface="MingLiU"/>
                <a:ea typeface="MingLiU"/>
              </a:rPr>
              <a:t>跟你开玩笑的，你别</a:t>
            </a:r>
            <a:r>
              <a:rPr lang="zh-TW" sz="2800">
                <a:latin typeface="MingLiU"/>
                <a:ea typeface="MingLiU"/>
                <a:sym typeface="+mn-ea"/>
              </a:rPr>
              <a:t> ___</a:t>
            </a:r>
            <a:r>
              <a:rPr lang="zh-CN" altLang="zh-TW" sz="2800">
                <a:latin typeface="MingLiU"/>
                <a:ea typeface="MingLiU"/>
                <a:sym typeface="+mn-ea"/>
              </a:rPr>
              <a:t>往心里去</a:t>
            </a:r>
            <a:r>
              <a:rPr lang="zh-TW" sz="2800">
                <a:latin typeface="MingLiU"/>
                <a:ea typeface="MingLiU"/>
                <a:sym typeface="+mn-ea"/>
              </a:rPr>
              <a:t>____</a:t>
            </a:r>
            <a:r>
              <a:rPr lang="zh-CN" altLang="zh-TW" sz="2800">
                <a:latin typeface="MingLiU"/>
                <a:ea typeface="宋体" panose="02010600030101010101" pitchFamily="2" charset="-122"/>
              </a:rPr>
              <a:t>。</a:t>
            </a:r>
            <a:endParaRPr lang="en-US" altLang="zh-TW" sz="2800"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indent="292100" algn="l"/>
            <a:r>
              <a:rPr lang="en-US" altLang="zh-TW" sz="2800">
                <a:latin typeface="新宋体" panose="02010609030101010101" charset="-122"/>
                <a:ea typeface="新宋体" panose="02010609030101010101" charset="-122"/>
                <a:sym typeface="+mn-ea"/>
              </a:rPr>
              <a:t>(2)</a:t>
            </a:r>
            <a:r>
              <a:rPr lang="zh-TW" sz="2800">
                <a:latin typeface="MingLiU"/>
                <a:ea typeface="MingLiU"/>
                <a:sym typeface="+mn-ea"/>
              </a:rPr>
              <a:t>老张是个爱 </a:t>
            </a:r>
            <a:r>
              <a:rPr lang="zh-TW" sz="2800" u="sng">
                <a:latin typeface="MingLiU"/>
                <a:ea typeface="MingLiU"/>
                <a:sym typeface="+mn-ea"/>
              </a:rPr>
              <a:t>_</a:t>
            </a:r>
            <a:r>
              <a:rPr lang="zh-CN" altLang="zh-TW" sz="2800" u="sng">
                <a:latin typeface="MingLiU"/>
                <a:ea typeface="MingLiU"/>
                <a:sym typeface="+mn-ea"/>
              </a:rPr>
              <a:t>钻牛角尖</a:t>
            </a:r>
            <a:r>
              <a:rPr lang="zh-TW" sz="2800">
                <a:latin typeface="MingLiU"/>
                <a:ea typeface="MingLiU"/>
                <a:sym typeface="+mn-ea"/>
              </a:rPr>
              <a:t>_的人，什么事都要弄个一清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indent="292100" algn="l"/>
            <a:r>
              <a:rPr lang="zh-TW" sz="2800">
                <a:latin typeface="MingLiU"/>
                <a:ea typeface="MingLiU"/>
                <a:sym typeface="+mn-ea"/>
              </a:rPr>
              <a:t>二楚。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indent="292100" algn="l"/>
            <a:r>
              <a:rPr lang="en-US" altLang="zh-TW" sz="2800">
                <a:latin typeface="新宋体" panose="02010609030101010101" charset="-122"/>
                <a:ea typeface="新宋体" panose="02010609030101010101" charset="-122"/>
                <a:sym typeface="+mn-ea"/>
              </a:rPr>
              <a:t>(3）</a:t>
            </a:r>
            <a:r>
              <a:rPr lang="zh-TW" sz="2800">
                <a:latin typeface="MingLiU"/>
                <a:ea typeface="MingLiU"/>
                <a:sym typeface="+mn-ea"/>
              </a:rPr>
              <a:t>长江他都游过，让他游这条小河那还不是 ____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indent="292100" algn="l"/>
            <a:r>
              <a:rPr lang="zh-TW" sz="2800">
                <a:latin typeface="MingLiU"/>
                <a:ea typeface="MingLiU"/>
                <a:sym typeface="+mn-ea"/>
              </a:rPr>
              <a:t>  ___</a:t>
            </a:r>
            <a:r>
              <a:rPr lang="zh-CN" altLang="zh-TW" sz="2800" u="sng">
                <a:latin typeface="MingLiU"/>
                <a:ea typeface="MingLiU"/>
                <a:sym typeface="+mn-ea"/>
              </a:rPr>
              <a:t>小菜一碟</a:t>
            </a:r>
            <a:r>
              <a:rPr lang="zh-TW" sz="2800">
                <a:latin typeface="MingLiU"/>
                <a:ea typeface="MingLiU"/>
                <a:sym typeface="+mn-ea"/>
              </a:rPr>
              <a:t>_</a:t>
            </a:r>
            <a:r>
              <a:rPr lang="zh-CN" altLang="zh-TW" sz="2800">
                <a:latin typeface="MingLiU"/>
                <a:ea typeface="宋体" panose="02010600030101010101" pitchFamily="2" charset="-122"/>
                <a:sym typeface="+mn-ea"/>
              </a:rPr>
              <a:t>？</a:t>
            </a:r>
            <a:endParaRPr lang="zh-TW" sz="2800">
              <a:latin typeface="MingLiU"/>
              <a:ea typeface="MingLiU"/>
            </a:endParaRPr>
          </a:p>
          <a:p>
            <a:pPr indent="292100" algn="l"/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r>
              <a:rPr lang="zh-TW" sz="2800">
                <a:latin typeface="MingLiU"/>
                <a:ea typeface="MingLiU"/>
                <a:sym typeface="+mn-ea"/>
              </a:rPr>
              <a:t>他批评你，你别生气，他不是成心跟你 </a:t>
            </a:r>
            <a:r>
              <a:rPr lang="zh-CN" altLang="zh-TW" sz="2800" u="sng">
                <a:latin typeface="MingLiU"/>
                <a:ea typeface="MingLiU"/>
                <a:sym typeface="+mn-ea"/>
              </a:rPr>
              <a:t>过不去</a:t>
            </a:r>
            <a:r>
              <a:rPr lang="zh-TW" sz="2800">
                <a:latin typeface="MingLiU"/>
                <a:ea typeface="MingLiU"/>
                <a:sym typeface="+mn-ea"/>
              </a:rPr>
              <a:t>_,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indent="292100" algn="l"/>
            <a:r>
              <a:rPr lang="zh-TW" sz="2800">
                <a:latin typeface="MingLiU"/>
                <a:ea typeface="MingLiU"/>
                <a:sym typeface="+mn-ea"/>
              </a:rPr>
              <a:t>他是个对工作非常认真的人。</a:t>
            </a:r>
            <a:endParaRPr lang="zh-TW" sz="2800">
              <a:latin typeface="MingLiU"/>
              <a:ea typeface="MingLiU"/>
            </a:endParaRPr>
          </a:p>
          <a:p>
            <a:pPr indent="292100" algn="l"/>
            <a:endParaRPr lang="zh-TW" sz="2800">
              <a:latin typeface="MingLiU"/>
              <a:ea typeface="MingLiU"/>
            </a:endParaRPr>
          </a:p>
          <a:p>
            <a:pPr indent="292100"/>
            <a:endParaRPr lang="zh-CN" altLang="en-US" sz="2800">
              <a:latin typeface="MingLiU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331595" y="1268730"/>
            <a:ext cx="6696710" cy="10077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rgbClr val="FF0000"/>
                </a:solidFill>
              </a:rPr>
              <a:t>过不去   小菜一碟    钻牛角尖   往心里去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timg.jpg"/>
          <p:cNvPicPr>
            <a:picLocks noGrp="1" noChangeAspect="1"/>
          </p:cNvPicPr>
          <p:nvPr>
            <p:ph sz="half" idx="1"/>
          </p:nvPr>
        </p:nvPicPr>
        <p:blipFill>
          <a:blip r:embed="rId1" cstate="print"/>
          <a:stretch>
            <a:fillRect/>
          </a:stretch>
        </p:blipFill>
        <p:spPr>
          <a:xfrm>
            <a:off x="683569" y="1628800"/>
            <a:ext cx="3321694" cy="4464495"/>
          </a:xfrm>
        </p:spPr>
      </p:pic>
      <p:pic>
        <p:nvPicPr>
          <p:cNvPr id="8" name="内容占位符 7" descr="untitled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427984" y="2132856"/>
            <a:ext cx="4258816" cy="2632279"/>
          </a:xfrm>
        </p:spPr>
      </p:pic>
      <p:sp>
        <p:nvSpPr>
          <p:cNvPr id="3" name="圆角矩形 2"/>
          <p:cNvSpPr/>
          <p:nvPr/>
        </p:nvSpPr>
        <p:spPr>
          <a:xfrm>
            <a:off x="4004945" y="980440"/>
            <a:ext cx="3302000" cy="7962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32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宰相肚里能撑船</a:t>
            </a:r>
            <a:endParaRPr lang="zh-CN" altLang="en-US" sz="3200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600" dirty="0" smtClean="0"/>
              <a:t>8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说</a:t>
            </a:r>
            <a:r>
              <a:rPr lang="zh-CN" altLang="en-US" sz="36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不出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口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dirty="0" smtClean="0"/>
              <a:t>     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意思：不好意思说，难以开口。</a:t>
            </a: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例句：</a:t>
            </a: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</a:t>
            </a: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分手</a:t>
            </a: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”</a:t>
            </a:r>
            <a:r>
              <a:rPr lang="zh-TW">
                <a:latin typeface="MingLiU"/>
                <a:ea typeface="MingLiU"/>
                <a:sym typeface="+mn-ea"/>
              </a:rPr>
              <a:t>这两个字就在我嘴边，可看她高兴的样子，我</a:t>
            </a:r>
            <a:r>
              <a:rPr lang="zh-TW" b="1">
                <a:latin typeface="MingLiU"/>
                <a:ea typeface="MingLiU"/>
                <a:sym typeface="+mn-ea"/>
              </a:rPr>
              <a:t>说不出口</a:t>
            </a:r>
            <a:r>
              <a:rPr lang="zh-TW">
                <a:latin typeface="MingLiU"/>
                <a:ea typeface="MingLiU"/>
                <a:sym typeface="+mn-ea"/>
              </a:rPr>
              <a:t>来。</a:t>
            </a:r>
            <a:endParaRPr lang="zh-TW">
              <a:latin typeface="MingLiU"/>
              <a:ea typeface="MingLiU"/>
              <a:sym typeface="+mn-ea"/>
            </a:endParaRPr>
          </a:p>
          <a:p>
            <a:pPr>
              <a:buNone/>
            </a:pP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）亏你是老师呢，这么恶心的话你居然能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说得出口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？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None/>
            </a:pPr>
            <a:r>
              <a:rPr lang="zh-CN" altLang="en-US" u="sng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lang="zh-CN" altLang="en-US" u="sng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文化扩展：</a:t>
            </a:r>
            <a:endParaRPr lang="en-US" altLang="zh-CN" u="sng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       在中国，什么话你觉得有点儿</a:t>
            </a:r>
            <a:r>
              <a:rPr lang="zh-CN" altLang="en-US" b="1" dirty="0" smtClean="0">
                <a:sym typeface="+mn-ea"/>
              </a:rPr>
              <a:t>说不出口</a:t>
            </a:r>
            <a:r>
              <a:rPr lang="zh-CN" altLang="en-US" dirty="0" smtClean="0">
                <a:sym typeface="+mn-ea"/>
              </a:rPr>
              <a:t>？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>
                <a:sym typeface="+mn-ea"/>
              </a:rPr>
              <a:t>（脏话？讨债的话？拒绝的话？</a:t>
            </a:r>
            <a:r>
              <a:rPr lang="zh-CN" altLang="en-US" dirty="0" smtClean="0">
                <a:sym typeface="+mn-ea"/>
              </a:rPr>
              <a:t>辛苦的事？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>
                <a:sym typeface="+mn-ea"/>
              </a:rPr>
              <a:t>表白的甜言蜜语？</a:t>
            </a:r>
            <a:r>
              <a:rPr lang="en-US" altLang="zh-CN" dirty="0" smtClean="0">
                <a:sym typeface="+mn-ea"/>
              </a:rPr>
              <a:t>……</a:t>
            </a:r>
            <a:r>
              <a:rPr lang="zh-CN" altLang="en-US" dirty="0" smtClean="0">
                <a:sym typeface="+mn-ea"/>
              </a:rPr>
              <a:t>）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   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       在你们国家呢？</a:t>
            </a:r>
            <a:endParaRPr lang="en-US" altLang="zh-CN" dirty="0" smtClean="0"/>
          </a:p>
          <a:p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8140" y="1491615"/>
            <a:ext cx="8298815" cy="4803775"/>
          </a:xfrm>
        </p:spPr>
        <p:txBody>
          <a:bodyPr>
            <a:normAutofit fontScale="90000" lnSpcReduction="20000"/>
          </a:bodyPr>
          <a:lstStyle/>
          <a:p>
            <a:pPr>
              <a:buNone/>
            </a:pPr>
            <a:r>
              <a:rPr lang="en-US" altLang="zh-CN" sz="4000" dirty="0" smtClean="0"/>
              <a:t>9</a:t>
            </a:r>
            <a:r>
              <a:rPr lang="zh-CN" altLang="en-US" sz="4000" dirty="0" smtClean="0"/>
              <a:t>、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咱们俩是谁跟谁呀？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意思</a:t>
            </a:r>
            <a:r>
              <a:rPr lang="en-US" altLang="zh-CN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:</a:t>
            </a: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关系不一般，关系很亲密。</a:t>
            </a:r>
            <a:endParaRPr lang="zh-CN" altLang="en-US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00000"/>
              </a:lnSpc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例句：</a:t>
            </a:r>
            <a:endParaRPr lang="zh-CN" altLang="en-US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100330" indent="0" algn="just">
              <a:lnSpc>
                <a:spcPct val="100000"/>
              </a:lnSpc>
              <a:buNone/>
            </a:pPr>
            <a:r>
              <a:rPr lang="en-US">
                <a:latin typeface="宋体" panose="02010600030101010101" pitchFamily="2" charset="-122"/>
                <a:sym typeface="+mn-ea"/>
              </a:rPr>
              <a:t> (1) </a:t>
            </a:r>
            <a:r>
              <a:rPr lang="zh-TW">
                <a:latin typeface="MingLiU"/>
                <a:ea typeface="MingLiU"/>
                <a:sym typeface="+mn-ea"/>
              </a:rPr>
              <a:t>她笑着说：</a:t>
            </a:r>
            <a:r>
              <a:rPr lang="en-US" altLang="zh-TW">
                <a:latin typeface="MingLiU"/>
                <a:ea typeface="MingLiU"/>
                <a:sym typeface="+mn-ea"/>
              </a:rPr>
              <a:t>“</a:t>
            </a:r>
            <a:r>
              <a:rPr lang="zh-TW">
                <a:latin typeface="MingLiU"/>
                <a:ea typeface="MingLiU"/>
                <a:sym typeface="+mn-ea"/>
              </a:rPr>
              <a:t>这里的每样东西都是我辛辛苦苦做出来的，当然不容易， 不过咱们俩谁跟谁呀？你喜欢什么，随便拿。”</a:t>
            </a:r>
            <a:endParaRPr lang="zh-TW">
              <a:latin typeface="MingLiU"/>
              <a:ea typeface="MingLiU"/>
            </a:endParaRPr>
          </a:p>
          <a:p>
            <a:pPr indent="0">
              <a:lnSpc>
                <a:spcPct val="100000"/>
              </a:lnSpc>
              <a:buNone/>
            </a:pP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 </a:t>
            </a:r>
            <a:r>
              <a:rPr lang="zh-TW">
                <a:latin typeface="MingLiU"/>
                <a:ea typeface="MingLiU"/>
                <a:sym typeface="+mn-ea"/>
              </a:rPr>
              <a:t>不就是那一百块钱吗？早还晚还都没有关系，咱们是谁跟谁！</a:t>
            </a:r>
            <a:endParaRPr lang="zh-TW">
              <a:latin typeface="MingLiU"/>
              <a:ea typeface="MingLiU"/>
            </a:endParaRPr>
          </a:p>
          <a:p>
            <a:pPr indent="0">
              <a:lnSpc>
                <a:spcPct val="100000"/>
              </a:lnSpc>
              <a:spcAft>
                <a:spcPts val="1120"/>
              </a:spcAft>
              <a:buNone/>
            </a:pP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(3) </a:t>
            </a:r>
            <a:r>
              <a:rPr lang="zh-TW">
                <a:latin typeface="MingLiU"/>
                <a:ea typeface="MingLiU"/>
                <a:sym typeface="+mn-ea"/>
              </a:rPr>
              <a:t>你们俩是谁跟谁呀，你上他那儿，他上你那儿，不是一样吗？</a:t>
            </a:r>
            <a:endParaRPr lang="zh-TW">
              <a:latin typeface="MingLiU"/>
              <a:ea typeface="MingLiU"/>
            </a:endParaRPr>
          </a:p>
          <a:p>
            <a:pPr>
              <a:lnSpc>
                <a:spcPct val="100000"/>
              </a:lnSpc>
              <a:buNone/>
            </a:pPr>
            <a:endParaRPr lang="zh-CN" altLang="en-US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标题 1"/>
          <p:cNvSpPr txBox="1">
            <a:spLocks noGrp="1"/>
          </p:cNvSpPr>
          <p:nvPr>
            <p:ph type="title"/>
          </p:nvPr>
        </p:nvSpPr>
        <p:spPr>
          <a:xfrm>
            <a:off x="1907704" y="260648"/>
            <a:ext cx="6635080" cy="8823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俗语例句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91050" y="3319780"/>
            <a:ext cx="3744595" cy="3028950"/>
          </a:xfrm>
          <a:prstGeom prst="rect">
            <a:avLst/>
          </a:prstGeom>
        </p:spPr>
      </p:pic>
      <p:pic>
        <p:nvPicPr>
          <p:cNvPr id="2050" name="Picture 2" descr="C:\Users\lenovo\Pictures\请客.jpg"/>
          <p:cNvPicPr>
            <a:picLocks noGrp="1"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847090"/>
            <a:ext cx="4063365" cy="28340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11505" y="1412875"/>
            <a:ext cx="8229600" cy="4526280"/>
          </a:xfrm>
        </p:spPr>
        <p:txBody>
          <a:bodyPr/>
          <a:p>
            <a:pPr>
              <a:buNone/>
            </a:pPr>
            <a:r>
              <a:rPr lang="zh-CN" altLang="en-US" u="sng" dirty="0" smtClean="0">
                <a:solidFill>
                  <a:srgbClr val="FF0000"/>
                </a:solidFill>
                <a:sym typeface="+mn-ea"/>
              </a:rPr>
              <a:t>文化扩展：</a:t>
            </a:r>
            <a:endParaRPr lang="en-US" altLang="zh-CN" u="sng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✮中国人的客套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话：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   客气什么呀！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    别见外！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</a:t>
            </a:r>
            <a:r>
              <a:rPr lang="zh-CN" altLang="en-US" dirty="0" smtClean="0">
                <a:sym typeface="+mn-ea"/>
              </a:rPr>
              <a:t>瞧你说哪儿去了？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✬中国人的餐桌文化：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71550" y="1412875"/>
            <a:ext cx="8229600" cy="4526280"/>
          </a:xfrm>
        </p:spPr>
        <p:txBody>
          <a:bodyPr/>
          <a:lstStyle/>
          <a:p>
            <a:pPr>
              <a:buNone/>
            </a:pPr>
            <a:r>
              <a:rPr lang="en-US" altLang="zh-CN" sz="36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3600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、掏腰包</a:t>
            </a:r>
            <a:r>
              <a:rPr lang="en-US" altLang="zh-CN" dirty="0" smtClean="0"/>
              <a:t>==</a:t>
            </a:r>
            <a:r>
              <a:rPr lang="zh-CN" altLang="en-US" dirty="0" smtClean="0"/>
              <a:t>买单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例句：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）政府</a:t>
            </a:r>
            <a:r>
              <a:rPr lang="zh-CN" altLang="en-US" dirty="0" smtClean="0">
                <a:sym typeface="+mn-ea"/>
              </a:rPr>
              <a:t>掏腰包，你来</a:t>
            </a:r>
            <a:r>
              <a:rPr lang="zh-CN" altLang="en-US" dirty="0" smtClean="0">
                <a:sym typeface="+mn-ea"/>
              </a:rPr>
              <a:t>当老板。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/>
              <a:t>你吃饭，我买单。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）谁来为你的幼稚、马虎买单呢？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李嘉磊\Pictures\饭局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15616" y="1700808"/>
            <a:ext cx="5976663" cy="40324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3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36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en-US" sz="36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谁让</a:t>
            </a:r>
            <a:r>
              <a:rPr lang="en-US" altLang="zh-CN" sz="36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……</a:t>
            </a:r>
            <a:r>
              <a:rPr lang="zh-CN" altLang="en-US" sz="36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呢？</a:t>
            </a:r>
            <a:endParaRPr lang="zh-CN" altLang="en-US" sz="36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None/>
            </a:pPr>
            <a:r>
              <a:rPr lang="zh-CN" altLang="en-US" dirty="0" smtClean="0"/>
              <a:t>（无奈、没办法）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）考试成绩不好考砸了，</a:t>
            </a:r>
            <a:r>
              <a:rPr lang="zh-CN" altLang="en-US" b="1" dirty="0" smtClean="0"/>
              <a:t>谁让你</a:t>
            </a:r>
            <a:r>
              <a:rPr lang="zh-CN" altLang="en-US" dirty="0" smtClean="0"/>
              <a:t>不好好学习</a:t>
            </a:r>
            <a:r>
              <a:rPr lang="zh-CN" altLang="en-US" b="1" dirty="0" smtClean="0"/>
              <a:t>呢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）迟到了，</a:t>
            </a:r>
            <a:r>
              <a:rPr lang="zh-CN" altLang="en-US" b="1" dirty="0" smtClean="0"/>
              <a:t>谁让</a:t>
            </a:r>
            <a:r>
              <a:rPr lang="en-US" altLang="zh-CN" b="1" dirty="0" smtClean="0"/>
              <a:t>……</a:t>
            </a:r>
            <a:r>
              <a:rPr lang="zh-CN" altLang="en-US" b="1" dirty="0" smtClean="0"/>
              <a:t>呢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）咱们不等他了，</a:t>
            </a:r>
            <a:r>
              <a:rPr lang="zh-CN" altLang="en-US" b="1" dirty="0" smtClean="0"/>
              <a:t>谁让</a:t>
            </a:r>
            <a:r>
              <a:rPr lang="en-US" altLang="zh-CN" b="1" dirty="0" smtClean="0"/>
              <a:t>……</a:t>
            </a:r>
            <a:r>
              <a:rPr lang="zh-CN" altLang="en-US" b="1" dirty="0" smtClean="0"/>
              <a:t>呢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4496"/>
            <a:ext cx="8229600" cy="471338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sz="3600" dirty="0" smtClean="0"/>
              <a:t>11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/>
              <a:t>一来二去</a:t>
            </a:r>
            <a:r>
              <a:rPr lang="zh-CN" altLang="en-US" sz="3600" dirty="0" smtClean="0"/>
              <a:t> （久而久之）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意思：渐渐地、慢慢地。</a:t>
            </a:r>
            <a:endParaRPr lang="en-US" altLang="zh-CN" sz="2800" dirty="0" smtClean="0"/>
          </a:p>
          <a:p>
            <a:pPr>
              <a:buNone/>
            </a:pPr>
            <a:r>
              <a:rPr lang="zh-CN" altLang="en-US" dirty="0" smtClean="0"/>
              <a:t>例句：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我喜欢看戏，有时候去后台看她，请她吃饭，</a:t>
            </a:r>
            <a:r>
              <a:rPr lang="zh-CN" altLang="zh-CN" b="1" dirty="0" smtClean="0"/>
              <a:t>一来二去</a:t>
            </a:r>
            <a:r>
              <a:rPr lang="zh-CN" altLang="zh-CN" dirty="0" smtClean="0"/>
              <a:t>就成了无话不谈的好朋友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TW">
                <a:latin typeface="MingLiU"/>
                <a:ea typeface="MingLiU"/>
                <a:sym typeface="+mn-ea"/>
              </a:rPr>
              <a:t>以前，别人给他介绍女朋友，他也去见过，可不是人家看不上他，就是他看不上人家，总是不合适，</a:t>
            </a:r>
            <a:r>
              <a:rPr lang="zh-TW" b="1">
                <a:latin typeface="MingLiU"/>
                <a:ea typeface="MingLiU"/>
                <a:sym typeface="+mn-ea"/>
              </a:rPr>
              <a:t>一来二去</a:t>
            </a:r>
            <a:r>
              <a:rPr lang="zh-TW">
                <a:latin typeface="MingLiU"/>
                <a:ea typeface="MingLiU"/>
                <a:sym typeface="+mn-ea"/>
              </a:rPr>
              <a:t>的，他就失去了信心。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）产品投放市场后很快打响，但不久销售便开始（ 走下坡路</a:t>
            </a:r>
            <a:r>
              <a:rPr lang="zh-CN" altLang="en-US" sz="2400"/>
              <a:t>      ） 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）叶林同学过去在课堂上不注意听讲，许多科目成绩都不好，自己也觉得（    抬不起头来</a:t>
            </a:r>
            <a:r>
              <a:rPr lang="zh-CN" altLang="en-US" sz="2400"/>
              <a:t>    ）。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）家长对这项活动全力支持，没有一个（  拖后腿     ） 、“走后门”、“搞小动作”的。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</a:t>
            </a:r>
            <a:r>
              <a:rPr lang="en-US" altLang="zh-CN" sz="2400"/>
              <a:t>4</a:t>
            </a:r>
            <a:r>
              <a:rPr lang="zh-CN" altLang="en-US" sz="2400"/>
              <a:t>）你说你自己是一个科学家，根本不是搞文学（那块料</a:t>
            </a:r>
            <a:r>
              <a:rPr lang="zh-CN" altLang="en-US" sz="2400"/>
              <a:t>    ） ，一个月写不出</a:t>
            </a:r>
            <a:r>
              <a:rPr lang="zh-CN" altLang="en-US" sz="2400"/>
              <a:t>来一首诗。</a:t>
            </a:r>
            <a:endParaRPr lang="zh-CN" altLang="en-US" sz="2400"/>
          </a:p>
        </p:txBody>
      </p:sp>
      <p:sp>
        <p:nvSpPr>
          <p:cNvPr id="4" name="圆角矩形 3"/>
          <p:cNvSpPr/>
          <p:nvPr/>
        </p:nvSpPr>
        <p:spPr>
          <a:xfrm>
            <a:off x="1431290" y="731520"/>
            <a:ext cx="6696710" cy="10077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rgbClr val="FF0000"/>
                </a:solidFill>
              </a:rPr>
              <a:t>   走下坡路    拖后腿   那块料   抬不起头来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57200" y="739140"/>
            <a:ext cx="8229600" cy="5379720"/>
          </a:xfrm>
        </p:spPr>
        <p:txBody>
          <a:bodyPr>
            <a:normAutofit fontScale="90000" lnSpcReduction="10000"/>
          </a:bodyPr>
          <a:p>
            <a:pPr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b="1" u="sng"/>
              <a:t>一干二净</a:t>
            </a:r>
            <a:r>
              <a:rPr lang="zh-CN" altLang="en-US"/>
              <a:t>：形容十分彻底，一点儿也不剩。</a:t>
            </a:r>
            <a:endParaRPr lang="zh-CN" altLang="en-US"/>
          </a:p>
          <a:p>
            <a:pPr marL="0" inden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e.g.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他把工作责任推得一干二净。）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b="1" u="sng"/>
              <a:t>一清二楚</a:t>
            </a:r>
            <a:r>
              <a:rPr lang="zh-CN" altLang="en-US"/>
              <a:t>：清清楚楚。</a:t>
            </a:r>
            <a:endParaRPr lang="zh-CN" altLang="en-US"/>
          </a:p>
          <a:p>
            <a:pPr marL="0" inden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zh-CN" altLang="en-US"/>
              <a:t>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e.g.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他在考试的时候作弊，老师在讲台上面看得一清二楚。）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b="1" u="sng"/>
              <a:t>一穷二白</a:t>
            </a:r>
            <a:r>
              <a:rPr lang="zh-CN" altLang="en-US"/>
              <a:t>：贫穷，</a:t>
            </a:r>
            <a:r>
              <a:rPr lang="zh-CN" altLang="en-US"/>
              <a:t>基础薄弱，科技落后。</a:t>
            </a:r>
            <a:endParaRPr lang="zh-CN" altLang="en-US"/>
          </a:p>
          <a:p>
            <a:pPr marL="0" indent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（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e.g.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这位老总真了不起，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在创业公司“一穷二白 ”的小平台上，做出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了跟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大公司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一样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的业绩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。）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1455"/>
            <a:ext cx="8229600" cy="4525963"/>
          </a:xfrm>
        </p:spPr>
        <p:txBody>
          <a:bodyPr>
            <a:normAutofit lnSpcReduction="20000"/>
          </a:bodyPr>
          <a:p>
            <a:pPr>
              <a:buNone/>
            </a:pPr>
            <a:r>
              <a:rPr lang="en-US" altLang="zh-CN" sz="3600" dirty="0" smtClean="0">
                <a:sym typeface="+mn-ea"/>
              </a:rPr>
              <a:t>12</a:t>
            </a:r>
            <a:r>
              <a:rPr lang="zh-CN" altLang="en-US" sz="3600" b="1" dirty="0" smtClean="0">
                <a:sym typeface="+mn-ea"/>
              </a:rPr>
              <a:t>、跟没事人似的</a:t>
            </a:r>
            <a:endParaRPr lang="en-US" altLang="zh-CN" sz="3600" b="1" dirty="0" smtClean="0"/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意思：跟这件事没有关系。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>
                <a:sym typeface="+mn-ea"/>
              </a:rPr>
              <a:t>例句：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1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公司损失了一大笔钱，他心里很难受，可表面上还是</a:t>
            </a:r>
            <a:r>
              <a:rPr lang="zh-CN" altLang="zh-CN" b="1" dirty="0" smtClean="0">
                <a:sym typeface="+mn-ea"/>
              </a:rPr>
              <a:t>跟没事人似的</a:t>
            </a:r>
            <a:r>
              <a:rPr lang="zh-CN" altLang="zh-CN" dirty="0" smtClean="0">
                <a:sym typeface="+mn-ea"/>
              </a:rPr>
              <a:t>。</a:t>
            </a:r>
            <a:endParaRPr lang="zh-CN" altLang="zh-CN" dirty="0" smtClean="0">
              <a:sym typeface="+mn-ea"/>
            </a:endParaRPr>
          </a:p>
          <a:p>
            <a:pPr>
              <a:buNone/>
            </a:pP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2) </a:t>
            </a:r>
            <a:r>
              <a:rPr lang="zh-TW">
                <a:latin typeface="MingLiU"/>
                <a:ea typeface="MingLiU"/>
                <a:sym typeface="+mn-ea"/>
              </a:rPr>
              <a:t>妈妈说：</a:t>
            </a:r>
            <a:r>
              <a:rPr lang="zh-CN">
                <a:latin typeface="MingLiU"/>
                <a:ea typeface="MingLiU"/>
                <a:sym typeface="+mn-ea"/>
              </a:rPr>
              <a:t>“明天</a:t>
            </a:r>
            <a:r>
              <a:rPr lang="zh-TW">
                <a:latin typeface="MingLiU"/>
                <a:ea typeface="MingLiU"/>
                <a:sym typeface="+mn-ea"/>
              </a:rPr>
              <a:t>就要考试了，你怎么</a:t>
            </a:r>
            <a:r>
              <a:rPr lang="zh-TW" b="1">
                <a:latin typeface="MingLiU"/>
                <a:ea typeface="MingLiU"/>
                <a:sym typeface="+mn-ea"/>
              </a:rPr>
              <a:t>跟没事人似的</a:t>
            </a:r>
            <a:r>
              <a:rPr lang="zh-TW">
                <a:latin typeface="MingLiU"/>
                <a:ea typeface="MingLiU"/>
                <a:sym typeface="+mn-ea"/>
              </a:rPr>
              <a:t>还天天玩啊？”</a:t>
            </a:r>
            <a:endParaRPr lang="zh-TW">
              <a:latin typeface="MingLiU"/>
              <a:ea typeface="MingLiU"/>
              <a:sym typeface="+mn-ea"/>
            </a:endParaRPr>
          </a:p>
          <a:p>
            <a:pPr>
              <a:buNone/>
            </a:pP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3) </a:t>
            </a:r>
            <a:r>
              <a:rPr lang="zh-TW">
                <a:latin typeface="MingLiU"/>
                <a:ea typeface="MingLiU"/>
                <a:sym typeface="+mn-ea"/>
              </a:rPr>
              <a:t>我跑了三千米就再也跑不动了，可他跑完五千米，</a:t>
            </a:r>
            <a:r>
              <a:rPr lang="zh-TW" b="1">
                <a:latin typeface="MingLiU"/>
                <a:ea typeface="MingLiU"/>
                <a:sym typeface="+mn-ea"/>
              </a:rPr>
              <a:t>跟没事人似的</a:t>
            </a:r>
            <a:r>
              <a:rPr lang="zh-TW">
                <a:latin typeface="MingLiU"/>
                <a:ea typeface="MingLiU"/>
                <a:sym typeface="+mn-ea"/>
              </a:rPr>
              <a:t>。</a:t>
            </a:r>
            <a:endParaRPr lang="zh-CN" altLang="zh-CN" dirty="0" smtClean="0"/>
          </a:p>
          <a:p>
            <a:pPr>
              <a:lnSpc>
                <a:spcPct val="10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dirty="0" smtClean="0"/>
              <a:t>13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/>
              <a:t>大款</a:t>
            </a:r>
            <a:r>
              <a:rPr lang="zh-CN" altLang="en-US" sz="3600" dirty="0" smtClean="0"/>
              <a:t> </a:t>
            </a:r>
            <a:r>
              <a:rPr lang="zh-CN" altLang="en-US" dirty="0" smtClean="0"/>
              <a:t>  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意思：特别有钱的人。</a:t>
            </a:r>
            <a:endParaRPr lang="en-US" altLang="zh-CN" dirty="0" smtClean="0"/>
          </a:p>
          <a:p>
            <a:r>
              <a:rPr lang="zh-CN" altLang="en-US" dirty="0" smtClean="0"/>
              <a:t>同义词：土豪    高富帅   白富美</a:t>
            </a:r>
            <a:endParaRPr lang="zh-CN" altLang="en-US" dirty="0" smtClean="0"/>
          </a:p>
          <a:p>
            <a:r>
              <a:rPr lang="zh-CN" altLang="en-US" dirty="0" smtClean="0"/>
              <a:t>反义词：</a:t>
            </a:r>
            <a:r>
              <a:rPr lang="zh-CN" altLang="en-US" b="1" dirty="0" smtClean="0">
                <a:sym typeface="+mn-ea"/>
              </a:rPr>
              <a:t>屌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b="1" dirty="0" err="1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diǎo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b="1" dirty="0" smtClean="0">
                <a:sym typeface="+mn-ea"/>
              </a:rPr>
              <a:t>丝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97548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    土豪                            大款</a:t>
            </a:r>
            <a:endParaRPr lang="zh-CN" altLang="en-US" dirty="0" smtClean="0"/>
          </a:p>
        </p:txBody>
      </p:sp>
      <p:pic>
        <p:nvPicPr>
          <p:cNvPr id="12290" name="Picture 2" descr="C:\Users\lenovo\Pictures\土豪2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2144395"/>
            <a:ext cx="3842385" cy="2569210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1840865"/>
            <a:ext cx="2979420" cy="29794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白富美                         高富帅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C:\Users\lenovo\Pictures\白富美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11560" y="1124744"/>
            <a:ext cx="3456383" cy="5001419"/>
          </a:xfrm>
          <a:prstGeom prst="rect">
            <a:avLst/>
          </a:prstGeom>
          <a:noFill/>
        </p:spPr>
      </p:pic>
      <p:pic>
        <p:nvPicPr>
          <p:cNvPr id="3075" name="Picture 3" descr="C:\Users\lenovo\Pictures\高富帅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196752"/>
            <a:ext cx="3744416" cy="49294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enovo\Pictures\屌丝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3620" y="875665"/>
            <a:ext cx="7562215" cy="51060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115" y="764858"/>
            <a:ext cx="8229600" cy="1143000"/>
          </a:xfrm>
        </p:spPr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8455"/>
            <a:ext cx="8229600" cy="4525963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  </a:t>
            </a:r>
            <a:r>
              <a:rPr lang="zh-CN" altLang="en-US" u="sng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扩展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  <a:r>
              <a:rPr lang="zh-CN" altLang="en-US"/>
              <a:t>  </a:t>
            </a:r>
            <a:r>
              <a:rPr lang="zh-CN" altLang="en-US" b="1"/>
              <a:t> 吃土（</a:t>
            </a:r>
            <a:r>
              <a:rPr lang="en-US" altLang="zh-CN" b="1"/>
              <a:t>verb</a:t>
            </a:r>
            <a:r>
              <a:rPr lang="zh-CN" altLang="en-US" b="1"/>
              <a:t>）</a:t>
            </a:r>
            <a:endParaRPr lang="zh-CN" altLang="en-US" b="1"/>
          </a:p>
          <a:p>
            <a:pPr marL="0" indent="0">
              <a:buNone/>
            </a:pPr>
            <a:endParaRPr lang="zh-CN" altLang="en-US" b="1"/>
          </a:p>
          <a:p>
            <a:pPr marL="0" indent="0">
              <a:buNone/>
            </a:pPr>
            <a:r>
              <a:rPr lang="zh-CN" altLang="en-US"/>
              <a:t>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意思：网络流行词，指穷到没钱吃饭只能吃土。后来引申到网络购物时，强调购物的疯狂程度，网友们常在过度购物时自嘲花销太大下个月“吃土”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</a:t>
            </a:r>
            <a:r>
              <a:rPr lang="en-US" altLang="zh-CN"/>
              <a:t>e.g. 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下星期就是</a:t>
            </a:r>
            <a:r>
              <a:rPr lang="en-US" altLang="zh-CN"/>
              <a:t>“</a:t>
            </a:r>
            <a:r>
              <a:rPr lang="zh-CN" altLang="en-US"/>
              <a:t>双十一</a:t>
            </a:r>
            <a:r>
              <a:rPr lang="en-US" altLang="zh-CN"/>
              <a:t>”</a:t>
            </a:r>
            <a:r>
              <a:rPr lang="zh-CN" altLang="en-US"/>
              <a:t>，那么下月又得吃土。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980" y="410210"/>
            <a:ext cx="2258060" cy="20561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 smtClean="0"/>
              <a:t>14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（让人）伤（透了）脑筋</a:t>
            </a:r>
            <a:endParaRPr lang="en-US" altLang="zh-CN" sz="36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b="1" dirty="0" smtClean="0"/>
              <a:t> 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意思：让人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发愁，头疼。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sz="2800" dirty="0" smtClean="0"/>
              <a:t>  </a:t>
            </a:r>
            <a:r>
              <a:rPr lang="zh-CN" altLang="en-US" sz="2800" dirty="0" smtClean="0"/>
              <a:t>例句：</a:t>
            </a:r>
            <a:endParaRPr lang="zh-CN" altLang="en-US" sz="2800" dirty="0" smtClean="0"/>
          </a:p>
          <a:p>
            <a:pPr>
              <a:buNone/>
            </a:pPr>
            <a:r>
              <a:rPr lang="zh-CN" altLang="en-US" sz="2800" dirty="0" smtClean="0"/>
              <a:t> 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他们夫妻俩为孩子在哪儿上学的</a:t>
            </a:r>
            <a:r>
              <a:rPr lang="zh-CN" altLang="zh-CN" sz="2800" dirty="0" smtClean="0"/>
              <a:t>事伤透了脑筋。</a:t>
            </a:r>
            <a:endParaRPr lang="zh-CN" altLang="zh-CN" sz="2800" dirty="0" smtClean="0"/>
          </a:p>
          <a:p>
            <a:pPr>
              <a:buNone/>
            </a:pPr>
            <a:r>
              <a:rPr lang="en-US" altLang="zh-CN" sz="2800" dirty="0" smtClean="0"/>
              <a:t> 2</a:t>
            </a:r>
            <a:r>
              <a:rPr lang="zh-CN" altLang="en-US" sz="2800" dirty="0" smtClean="0"/>
              <a:t>）</a:t>
            </a:r>
            <a:r>
              <a:rPr lang="zh-CN" altLang="zh-CN" sz="2800" dirty="0" smtClean="0"/>
              <a:t>原以为可琪是个柔顺的女孩子，没想到她这么爱钻牛角尖</a:t>
            </a:r>
            <a:r>
              <a:rPr lang="zh-CN" altLang="zh-CN" sz="2800" dirty="0" smtClean="0"/>
              <a:t>，真伤脑筋 。</a:t>
            </a:r>
            <a:endParaRPr lang="zh-CN" altLang="zh-CN" sz="28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US" altLang="zh-CN" sz="4000" dirty="0" smtClean="0">
                <a:sym typeface="+mn-ea"/>
              </a:rPr>
              <a:t>15</a:t>
            </a:r>
            <a:r>
              <a:rPr lang="zh-CN" altLang="en-US" sz="4000" dirty="0" smtClean="0">
                <a:sym typeface="+mn-ea"/>
              </a:rPr>
              <a:t>、</a:t>
            </a:r>
            <a:r>
              <a:rPr lang="zh-CN" altLang="en-US" sz="4000" b="1" dirty="0" smtClean="0">
                <a:solidFill>
                  <a:srgbClr val="FF0000"/>
                </a:solidFill>
                <a:sym typeface="+mn-ea"/>
              </a:rPr>
              <a:t>碰钉子</a:t>
            </a:r>
            <a:endParaRPr lang="en-US" altLang="zh-CN" sz="40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意思：被拒绝，遇到挫折。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dirty="0" smtClean="0">
                <a:sym typeface="+mn-ea"/>
              </a:rPr>
              <a:t>例句：</a:t>
            </a:r>
            <a:endParaRPr lang="zh-CN" altLang="en-US" dirty="0" smtClean="0">
              <a:sym typeface="+mn-ea"/>
            </a:endParaRPr>
          </a:p>
          <a:p>
            <a:pPr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ym typeface="+mn-ea"/>
              </a:rPr>
              <a:t>（如图）最近找工作，女性求职者处处碰钉子。</a:t>
            </a:r>
            <a:endParaRPr lang="zh-CN" altLang="en-US" dirty="0" smtClean="0">
              <a:sym typeface="+mn-ea"/>
            </a:endParaRPr>
          </a:p>
          <a:p>
            <a:pPr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endParaRPr lang="zh-CN" altLang="en-US" dirty="0" smtClean="0">
              <a:sym typeface="+mn-ea"/>
            </a:endParaRPr>
          </a:p>
          <a:p>
            <a:pPr>
              <a:lnSpc>
                <a:spcPct val="12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TW">
                <a:latin typeface="MingLiU"/>
                <a:ea typeface="MingLiU"/>
                <a:sym typeface="+mn-ea"/>
              </a:rPr>
              <a:t>他想，他跟老王是多年的朋友了，老王不会不答应的，可没想到</a:t>
            </a:r>
            <a:r>
              <a:rPr lang="zh-TW" b="1">
                <a:latin typeface="MingLiU"/>
                <a:ea typeface="MingLiU"/>
                <a:sym typeface="+mn-ea"/>
              </a:rPr>
              <a:t>碰了个软钉子</a:t>
            </a:r>
            <a:r>
              <a:rPr lang="zh-TW">
                <a:latin typeface="MingLiU"/>
                <a:ea typeface="MingLiU"/>
                <a:sym typeface="+mn-ea"/>
              </a:rPr>
              <a:t>，这让他好几天心里都不痛快。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endParaRPr lang="en-US" altLang="zh-CN" dirty="0" smtClean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146" name="Picture 2" descr="C:\Users\李嘉磊\Pictures\碰钉子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31640" y="1556792"/>
            <a:ext cx="6120680" cy="4680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TW" sz="3600" b="1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用指定词语完成下面的对话：</a:t>
            </a:r>
            <a:endParaRPr lang="zh-TW" altLang="en-US" sz="3600" b="1">
              <a:solidFill>
                <a:schemeClr val="accent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700" y="1165860"/>
            <a:ext cx="8229600" cy="4525963"/>
          </a:xfrm>
        </p:spPr>
        <p:txBody>
          <a:bodyPr>
            <a:noAutofit/>
          </a:bodyPr>
          <a:p>
            <a:pPr indent="0" algn="just">
              <a:lnSpc>
                <a:spcPct val="100000"/>
              </a:lnSpc>
              <a:buNone/>
            </a:pPr>
            <a:endParaRPr lang="zh-TW" sz="1100">
              <a:latin typeface="MingLiU"/>
              <a:ea typeface="MingLiU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 </a:t>
            </a:r>
            <a:r>
              <a:rPr lang="zh-TW" sz="2700">
                <a:latin typeface="MingLiU"/>
                <a:ea typeface="MingLiU"/>
                <a:sym typeface="+mn-ea"/>
              </a:rPr>
              <a:t>弟弟：要是让我去参加比赛，我一定能得第一名，我跑得最快了。 哥哥： </a:t>
            </a:r>
            <a:r>
              <a:rPr lang="zh-CN" altLang="zh-TW" sz="2700" u="sng">
                <a:latin typeface="MingLiU"/>
                <a:ea typeface="MingLiU"/>
                <a:sym typeface="+mn-ea"/>
              </a:rPr>
              <a:t>得了吧，你跑得还不如我快呢</a:t>
            </a:r>
            <a:r>
              <a:rPr lang="zh-TW" sz="2700" u="sng">
                <a:latin typeface="MingLiU"/>
                <a:ea typeface="MingLiU"/>
                <a:sym typeface="+mn-ea"/>
              </a:rPr>
              <a:t>______</a:t>
            </a:r>
            <a:r>
              <a:rPr lang="zh-TW" sz="2700">
                <a:latin typeface="MingLiU"/>
                <a:ea typeface="MingLiU"/>
                <a:sym typeface="+mn-ea"/>
              </a:rPr>
              <a:t>__。(得了吧)</a:t>
            </a:r>
            <a:endParaRPr lang="zh-TW" sz="2700">
              <a:latin typeface="MingLiU"/>
              <a:ea typeface="MingLiU"/>
              <a:sym typeface="+mn-ea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 </a:t>
            </a:r>
            <a:r>
              <a:rPr lang="en-US" sz="27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700">
                <a:latin typeface="MingLiU"/>
                <a:ea typeface="MingLiU"/>
                <a:sym typeface="+mn-ea"/>
              </a:rPr>
              <a:t>昨天你真不该那么说话，王丽都快气哭了。</a:t>
            </a:r>
            <a:endParaRPr lang="zh-TW" sz="2700">
              <a:latin typeface="MingLiU"/>
              <a:ea typeface="MingLiU"/>
            </a:endParaRPr>
          </a:p>
          <a:p>
            <a:pPr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en-US" sz="2700">
                <a:latin typeface="宋体" panose="02010600030101010101" pitchFamily="2" charset="-122"/>
                <a:sym typeface="+mn-ea"/>
              </a:rPr>
              <a:t>  B： </a:t>
            </a: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</a:t>
            </a:r>
            <a:r>
              <a:rPr lang="zh-CN" altLang="zh-TW" sz="27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我只不过跟他开个玩笑</a:t>
            </a:r>
            <a:r>
              <a:rPr lang="zh-TW" sz="27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</a:t>
            </a: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</a:t>
            </a:r>
            <a:r>
              <a:rPr lang="zh-CN" alt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TW" sz="2700">
                <a:latin typeface="MingLiU"/>
                <a:ea typeface="MingLiU"/>
                <a:sym typeface="+mn-ea"/>
              </a:rPr>
              <a:t>(只不过……罢了)</a:t>
            </a:r>
            <a:endParaRPr lang="zh-TW" sz="2700">
              <a:latin typeface="MingLiU"/>
              <a:ea typeface="MingLiU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(3) </a:t>
            </a:r>
            <a:r>
              <a:rPr lang="en-US" sz="27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700">
                <a:latin typeface="MingLiU"/>
                <a:ea typeface="MingLiU"/>
                <a:sym typeface="+mn-ea"/>
              </a:rPr>
              <a:t>我的病不用去医院， _</a:t>
            </a:r>
            <a:r>
              <a:rPr lang="zh-CN" altLang="zh-TW" sz="2700" u="sng">
                <a:latin typeface="MingLiU"/>
                <a:ea typeface="MingLiU"/>
                <a:sym typeface="+mn-ea"/>
              </a:rPr>
              <a:t>只不过是普通感冒罢了</a:t>
            </a:r>
            <a:r>
              <a:rPr lang="zh-TW" sz="2700">
                <a:latin typeface="MingLiU"/>
                <a:ea typeface="MingLiU"/>
                <a:sym typeface="+mn-ea"/>
              </a:rPr>
              <a:t>_______。(只不过……罢了) </a:t>
            </a:r>
            <a:endParaRPr lang="zh-TW" sz="2700">
              <a:latin typeface="MingLiU"/>
              <a:ea typeface="MingLiU"/>
              <a:sym typeface="+mn-ea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700">
                <a:latin typeface="MingLiU"/>
                <a:ea typeface="MingLiU"/>
                <a:sym typeface="+mn-ea"/>
              </a:rPr>
              <a:t>     </a:t>
            </a:r>
            <a:r>
              <a:rPr lang="en-US" sz="2700">
                <a:latin typeface="宋体" panose="02010600030101010101" pitchFamily="2" charset="-122"/>
                <a:sym typeface="+mn-ea"/>
              </a:rPr>
              <a:t>B：</a:t>
            </a:r>
            <a:r>
              <a:rPr lang="zh-TW" sz="2700">
                <a:latin typeface="MingLiU"/>
                <a:ea typeface="MingLiU"/>
                <a:sym typeface="+mn-ea"/>
              </a:rPr>
              <a:t>还是去吧，要是</a:t>
            </a:r>
            <a:r>
              <a:rPr lang="zh-CN" altLang="zh-TW" sz="2700">
                <a:latin typeface="MingLiU"/>
                <a:ea typeface="MingLiU"/>
                <a:sym typeface="+mn-ea"/>
              </a:rPr>
              <a:t>加</a:t>
            </a:r>
            <a:r>
              <a:rPr lang="zh-TW" sz="2700">
                <a:latin typeface="MingLiU"/>
                <a:ea typeface="MingLiU"/>
                <a:sym typeface="+mn-ea"/>
              </a:rPr>
              <a:t>重了就麻烦了。</a:t>
            </a:r>
            <a:endParaRPr lang="zh-TW" sz="2700">
              <a:latin typeface="MingLiU"/>
              <a:ea typeface="MingLiU"/>
              <a:sym typeface="+mn-ea"/>
            </a:endParaRPr>
          </a:p>
          <a:p>
            <a:pPr>
              <a:lnSpc>
                <a:spcPct val="100000"/>
              </a:lnSpc>
            </a:pPr>
            <a:endParaRPr lang="zh-TW" altLang="en-US" sz="1000">
              <a:latin typeface="MingLiU"/>
              <a:ea typeface="MingLi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62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600" dirty="0" smtClean="0"/>
              <a:t>16</a:t>
            </a:r>
            <a:r>
              <a:rPr lang="zh-CN" altLang="en-US" sz="3600" dirty="0" smtClean="0"/>
              <a:t>、</a:t>
            </a:r>
            <a:r>
              <a:rPr lang="zh-CN" altLang="en-US" sz="3600" dirty="0" smtClean="0">
                <a:solidFill>
                  <a:schemeClr val="tx1"/>
                </a:solidFill>
              </a:rPr>
              <a:t>吃苦头</a:t>
            </a:r>
            <a:endParaRPr lang="en-US" altLang="zh-CN" sz="3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dirty="0" smtClean="0"/>
              <a:t>          </a:t>
            </a:r>
            <a:r>
              <a:rPr lang="zh-CN" altLang="en-US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扩展（反义词）</a:t>
            </a:r>
            <a:r>
              <a:rPr lang="zh-CN" altLang="en-US" dirty="0" smtClean="0"/>
              <a:t>：尝到甜头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</a:t>
            </a:r>
            <a:r>
              <a:rPr lang="zh-CN" altLang="en-US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用法</a:t>
            </a:r>
            <a:r>
              <a:rPr lang="zh-CN" altLang="en-US" dirty="0" smtClean="0"/>
              <a:t>：吃点儿苦头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</a:t>
            </a:r>
            <a:r>
              <a:rPr lang="zh-CN" altLang="en-US" dirty="0" smtClean="0"/>
              <a:t>吃了不少苦头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</a:t>
            </a:r>
            <a:r>
              <a:rPr lang="zh-CN" altLang="en-US" dirty="0" smtClean="0"/>
              <a:t>例句：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    1</a:t>
            </a:r>
            <a:r>
              <a:rPr lang="zh-CN" altLang="en-US" dirty="0" smtClean="0"/>
              <a:t>）</a:t>
            </a:r>
            <a:r>
              <a:rPr lang="zh-CN" altLang="en-US" dirty="0" smtClean="0"/>
              <a:t>为了练好古典舞，她可吃了不少苦头呢。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/>
              <a:t>    </a:t>
            </a:r>
            <a:r>
              <a:rPr lang="en-US" altLang="zh-CN" dirty="0"/>
              <a:t>2</a:t>
            </a:r>
            <a:r>
              <a:rPr lang="zh-CN" altLang="en-US" dirty="0"/>
              <a:t>）预防措施是万万不可缺少的，只有未雨绸缪，做好充分的准备，才能避免“吃苦头 ”。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17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一而再，再而三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sz="2800" dirty="0" smtClean="0"/>
              <a:t>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意思：一次又一次，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很多次。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sz="2800" dirty="0" smtClean="0"/>
              <a:t>     例句：</a:t>
            </a:r>
            <a:endParaRPr lang="zh-CN" altLang="en-US" sz="2800" dirty="0" smtClean="0"/>
          </a:p>
          <a:p>
            <a:pPr>
              <a:buNone/>
            </a:pPr>
            <a:r>
              <a:rPr lang="zh-CN" altLang="en-US" sz="2800" dirty="0" smtClean="0"/>
              <a:t>   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zh-CN" altLang="en-US" sz="2800" dirty="0" smtClean="0"/>
              <a:t>他这么一而再、再而三地骗你，你怎么还相信他？</a:t>
            </a:r>
            <a:endParaRPr lang="zh-CN" altLang="en-US" sz="2800" dirty="0" smtClean="0"/>
          </a:p>
          <a:p>
            <a:pPr>
              <a:buNone/>
            </a:pPr>
            <a:r>
              <a:rPr lang="zh-CN" altLang="en-US" sz="2800" dirty="0" smtClean="0"/>
              <a:t>   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）就是这样一个存在多年的事实，却被媒体一而再、再而三地“忽略”。</a:t>
            </a:r>
            <a:endParaRPr lang="zh-CN" altLang="en-US" sz="2800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14400" y="1165860"/>
            <a:ext cx="8229600" cy="542861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n-US" altLang="zh-CN" sz="3600" dirty="0" smtClean="0">
                <a:sym typeface="+mn-ea"/>
              </a:rPr>
              <a:t>18</a:t>
            </a:r>
            <a:r>
              <a:rPr lang="zh-CN" altLang="en-US" sz="3600" dirty="0" smtClean="0">
                <a:sym typeface="+mn-ea"/>
              </a:rPr>
              <a:t>、</a:t>
            </a:r>
            <a:r>
              <a:rPr lang="zh-CN" altLang="en-US" sz="3600" b="1" dirty="0" smtClean="0">
                <a:sym typeface="+mn-ea"/>
              </a:rPr>
              <a:t>没有市场</a:t>
            </a:r>
            <a:r>
              <a:rPr lang="en-US" altLang="zh-CN" dirty="0" smtClean="0">
                <a:sym typeface="+mn-ea"/>
              </a:rPr>
              <a:t>==</a:t>
            </a:r>
            <a:r>
              <a:rPr lang="zh-CN" altLang="en-US" dirty="0" smtClean="0">
                <a:sym typeface="+mn-ea"/>
              </a:rPr>
              <a:t>吃不开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意思：不受欢迎，不被接受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lang="zh-CN" altLang="en-US" u="sng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扩展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：有市场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==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吃得开、吃香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</a:t>
            </a:r>
            <a:r>
              <a:rPr lang="zh-CN" altLang="en-US" dirty="0" smtClean="0">
                <a:sym typeface="+mn-ea"/>
              </a:rPr>
              <a:t>例句：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）这种文艺电影在当今的时代可真</a:t>
            </a:r>
            <a:r>
              <a:rPr lang="zh-CN" altLang="en-US" b="1" dirty="0" smtClean="0">
                <a:sym typeface="+mn-ea"/>
              </a:rPr>
              <a:t>没市场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）在21世纪的今天，把环保和经济发展对立起来的观点越来越</a:t>
            </a:r>
            <a:r>
              <a:rPr lang="zh-CN" altLang="en-US" b="1" dirty="0" smtClean="0">
                <a:sym typeface="+mn-ea"/>
              </a:rPr>
              <a:t>没有市场</a:t>
            </a:r>
            <a:r>
              <a:rPr lang="zh-CN" altLang="en-US" dirty="0" smtClean="0">
                <a:sym typeface="+mn-ea"/>
              </a:rPr>
              <a:t>了。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TW">
                <a:latin typeface="MingLiU"/>
                <a:ea typeface="MingLiU"/>
                <a:sym typeface="+mn-ea"/>
              </a:rPr>
              <a:t>那些男人都喜欢漂亮而没有头脑的女孩子，所以你不要太</a:t>
            </a:r>
            <a:r>
              <a:rPr lang="zh-CN" altLang="zh-TW">
                <a:latin typeface="MingLiU"/>
                <a:ea typeface="MingLiU"/>
                <a:sym typeface="+mn-ea"/>
              </a:rPr>
              <a:t>聪明</a:t>
            </a:r>
            <a:r>
              <a:rPr lang="zh-TW">
                <a:latin typeface="MingLiU"/>
                <a:ea typeface="MingLiU"/>
                <a:sym typeface="+mn-ea"/>
              </a:rPr>
              <a:t>了，要不你在男人那里可没有什么市场。</a:t>
            </a:r>
            <a:endParaRPr lang="zh-CN" altLang="en-US" dirty="0" smtClean="0">
              <a:sym typeface="+mn-ea"/>
            </a:endParaRPr>
          </a:p>
          <a:p>
            <a:endParaRPr lang="en-US" altLang="zh-CN" dirty="0" smtClean="0">
              <a:solidFill>
                <a:schemeClr val="bg2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19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拉不下脸来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</a:t>
            </a:r>
            <a:r>
              <a:rPr lang="zh-CN" altLang="en-US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意思：</a:t>
            </a:r>
            <a:r>
              <a:rPr lang="zh-TW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碍于情面不好意思做某事</a:t>
            </a:r>
            <a:r>
              <a:rPr lang="zh-CN" altLang="zh-TW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en-US" altLang="zh-CN" b="1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例句：</a:t>
            </a:r>
            <a:endParaRPr lang="zh-CN" altLang="en-US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zh-TW">
                <a:latin typeface="MingLiU"/>
                <a:ea typeface="MingLiU"/>
                <a:sym typeface="+mn-ea"/>
              </a:rPr>
              <a:t>我知道这样做不太好，可他是我的老师的儿子，所以我拉不下脸来拒绝他。</a:t>
            </a:r>
            <a:endParaRPr lang="zh-TW">
              <a:latin typeface="MingLiU"/>
              <a:ea typeface="MingLiU"/>
              <a:sym typeface="+mn-ea"/>
            </a:endParaRPr>
          </a:p>
          <a:p>
            <a:pPr marL="0" indent="0">
              <a:buNone/>
            </a:pP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2）她虽知自己有些过分，可就是拉不下脸来向</a:t>
            </a:r>
            <a:r>
              <a:rPr lang="zh-CN" altLang="zh-TW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男朋友</a:t>
            </a: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道歉</a:t>
            </a:r>
            <a:r>
              <a:rPr lang="zh-CN" altLang="zh-TW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TW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olidFill>
                <a:schemeClr val="bg2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39115" y="1268730"/>
            <a:ext cx="8229600" cy="5689600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反义词：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拉下脸来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是指不顾情面</a:t>
            </a: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做某事</a:t>
            </a: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）</a:t>
            </a:r>
            <a:endParaRPr lang="zh-CN" altLang="en-US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</a:t>
            </a:r>
            <a:r>
              <a:rPr lang="en-US" altLang="zh-CN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e.g.这位教授不得不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拉下脸来</a:t>
            </a:r>
            <a:r>
              <a:rPr lang="en-US" altLang="zh-CN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对那些机构明确表示：“我不参加‘骗钱运动’。</a:t>
            </a:r>
            <a:endParaRPr lang="en-US" altLang="zh-CN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</a:t>
            </a:r>
            <a:r>
              <a:rPr lang="zh-CN" altLang="en-US" u="sng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相关俗语：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拉下脸来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≈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硬着头皮</a:t>
            </a:r>
            <a:endParaRPr lang="zh-CN" altLang="en-US" dirty="0" smtClean="0">
              <a:solidFill>
                <a:schemeClr val="bg2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2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</a:t>
            </a:r>
            <a:r>
              <a:rPr lang="zh-CN" altLang="en-US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硬着头皮：勉强自己</a:t>
            </a:r>
            <a:r>
              <a:rPr lang="zh-CN" altLang="en-US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去做难度较大的事。</a:t>
            </a:r>
            <a:endParaRPr lang="zh-CN" altLang="en-US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</a:t>
            </a:r>
            <a:r>
              <a:rPr lang="en-US" altLang="zh-CN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e.g.尽管</a:t>
            </a: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全球疫情</a:t>
            </a:r>
            <a:r>
              <a:rPr lang="en-US" altLang="zh-CN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形势十分紧张，无奈</a:t>
            </a: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电影的</a:t>
            </a:r>
            <a:r>
              <a:rPr lang="en-US" altLang="zh-CN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拍摄日期已定，</a:t>
            </a:r>
            <a:r>
              <a:rPr lang="zh-CN" altLang="en-US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他</a:t>
            </a:r>
            <a:r>
              <a:rPr lang="en-US" altLang="zh-CN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只好</a:t>
            </a:r>
            <a:r>
              <a:rPr lang="en-US" altLang="zh-CN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硬着头皮</a:t>
            </a:r>
            <a:r>
              <a:rPr lang="en-US" altLang="zh-CN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“冒险”外出选演员。</a:t>
            </a:r>
            <a:endParaRPr lang="en-US" altLang="zh-CN" dirty="0" smtClean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                        </a:t>
            </a:r>
            <a:endParaRPr lang="zh-CN" altLang="en-US" dirty="0" smtClean="0">
              <a:solidFill>
                <a:schemeClr val="bg2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/>
          <p:nvPr>
            <p:ph idx="4294967295"/>
          </p:nvPr>
        </p:nvSpPr>
        <p:spPr>
          <a:xfrm>
            <a:off x="546100" y="1724660"/>
            <a:ext cx="8597900" cy="440182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/>
              <a:t>20</a:t>
            </a:r>
            <a:r>
              <a:rPr lang="zh-CN" altLang="en-US"/>
              <a:t>、</a:t>
            </a:r>
            <a:r>
              <a:rPr lang="zh-CN" altLang="en-US"/>
              <a:t>合群儿</a:t>
            </a:r>
            <a:r>
              <a:rPr lang="en-US" altLang="zh-CN"/>
              <a:t>: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意思：跟别人友好地相处，跟大家关系很好。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1)职场中人，一旦</a:t>
            </a:r>
            <a:r>
              <a:rPr lang="zh-CN" altLang="en-US" u="sng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爱出风</a:t>
            </a:r>
            <a:r>
              <a:rPr lang="en-US" altLang="zh-CN" u="sng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头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就有可能成为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大家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打压、排挤的对象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所以，多数人宁可选择合群儿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抱团取暖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也不愿意成为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特立独行的人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因为只有这样，才是最安全、最省力的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 descr="屏幕截图 2020-10-29 1007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680" y="559435"/>
            <a:ext cx="2477770" cy="1772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67995" y="1485265"/>
            <a:ext cx="8229600" cy="509968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altLang="zh-CN" dirty="0" smtClean="0"/>
              <a:t>21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说不到一块</a:t>
            </a:r>
            <a:r>
              <a:rPr lang="zh-CN" altLang="en-US" b="1" dirty="0" smtClean="0"/>
              <a:t>去</a:t>
            </a:r>
            <a:endParaRPr lang="zh-CN" altLang="en-US" b="1" dirty="0" smtClean="0"/>
          </a:p>
          <a:p>
            <a:pPr marL="0" indent="0">
              <a:buNone/>
            </a:pPr>
            <a:r>
              <a:rPr lang="zh-CN" altLang="en-US" b="1" dirty="0" smtClean="0"/>
              <a:t>     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</a:t>
            </a:r>
            <a:r>
              <a:rPr lang="zh-TW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相互之间没有话说，没有共同语言</a:t>
            </a:r>
            <a:r>
              <a:rPr lang="zh-CN" altLang="zh-TW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。</a:t>
            </a:r>
            <a:endParaRPr lang="zh-CN" altLang="zh-TW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buNone/>
            </a:pPr>
            <a:r>
              <a:rPr lang="zh-CN" altLang="zh-TW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</a:t>
            </a:r>
            <a:r>
              <a:rPr lang="zh-CN" altLang="zh-TW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例句：</a:t>
            </a:r>
            <a:endParaRPr lang="zh-CN" altLang="zh-TW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lang="zh-CN" altLang="zh-TW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）有一些奇葩，你注定跟他们说不到一块去，而且千万不要逼自己跟他们交流，你会无语到崩溃。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）我选择衣服只要大方得体就行，无所谓时尚不时尚，现在越来越觉得跟有些追求衣服时尚的人说不到一块去了。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buNone/>
            </a:pPr>
            <a:r>
              <a:rPr lang="en-US" altLang="zh-CN" b="1" dirty="0" smtClean="0"/>
              <a:t> </a:t>
            </a:r>
            <a:r>
              <a:rPr lang="en-US" altLang="zh-CN" b="1" dirty="0" smtClean="0"/>
              <a:t>         </a:t>
            </a:r>
            <a:endParaRPr lang="en-US" altLang="zh-CN" b="1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11505" y="1485265"/>
            <a:ext cx="8229600" cy="4526280"/>
          </a:xfrm>
        </p:spPr>
        <p:txBody>
          <a:bodyPr/>
          <a:p>
            <a:pPr marL="0" indent="0">
              <a:buNone/>
            </a:pPr>
            <a:r>
              <a:rPr lang="en-US" altLang="zh-CN" sz="3600" dirty="0" smtClean="0">
                <a:sym typeface="+mn-ea"/>
              </a:rPr>
              <a:t>22</a:t>
            </a:r>
            <a:r>
              <a:rPr lang="zh-CN" altLang="en-US" sz="3600" dirty="0" smtClean="0">
                <a:sym typeface="+mn-ea"/>
              </a:rPr>
              <a:t>、</a:t>
            </a:r>
            <a:r>
              <a:rPr lang="zh-CN" altLang="en-US" sz="3600" b="1" dirty="0" smtClean="0">
                <a:sym typeface="+mn-ea"/>
              </a:rPr>
              <a:t>闹意见</a:t>
            </a:r>
            <a:r>
              <a:rPr lang="en-US" altLang="zh-CN" dirty="0" smtClean="0">
                <a:sym typeface="+mn-ea"/>
              </a:rPr>
              <a:t>=</a:t>
            </a:r>
            <a:r>
              <a:rPr lang="zh-CN" altLang="en-US" dirty="0" smtClean="0">
                <a:sym typeface="+mn-ea"/>
              </a:rPr>
              <a:t>闹矛盾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 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意思：发生矛盾。</a:t>
            </a: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   例句：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/>
              <a:t>  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吃惯了早餐，一</a:t>
            </a:r>
            <a:r>
              <a:rPr lang="zh-CN" altLang="en-US" dirty="0" smtClean="0"/>
              <a:t>顿</a:t>
            </a:r>
            <a:r>
              <a:rPr lang="en-US" altLang="zh-CN" dirty="0" smtClean="0"/>
              <a:t>没按时吃胃就</a:t>
            </a:r>
            <a:r>
              <a:rPr lang="en-US" altLang="zh-CN" b="1" dirty="0" smtClean="0"/>
              <a:t>闹意见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  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dirty="0" smtClean="0"/>
              <a:t>相爱着的人往往爱闹意见 </a:t>
            </a:r>
            <a:r>
              <a:rPr lang="zh-CN" altLang="en-US" dirty="0" smtClean="0"/>
              <a:t>，</a:t>
            </a:r>
            <a:r>
              <a:rPr lang="en-US" altLang="zh-CN" dirty="0" smtClean="0"/>
              <a:t>反而是漠不相干的人能够互相容忍。</a:t>
            </a:r>
            <a:endParaRPr lang="en-US" altLang="zh-CN" dirty="0" smtClean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850" y="1628775"/>
            <a:ext cx="8229600" cy="4991100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 </a:t>
            </a:r>
            <a:r>
              <a:rPr lang="en-US" altLang="zh-CN" sz="3600" dirty="0" smtClean="0">
                <a:sym typeface="+mn-ea"/>
              </a:rPr>
              <a:t>23</a:t>
            </a:r>
            <a:r>
              <a:rPr lang="zh-CN" altLang="en-US" sz="3600" dirty="0" smtClean="0">
                <a:sym typeface="+mn-ea"/>
              </a:rPr>
              <a:t>、</a:t>
            </a:r>
            <a:r>
              <a:rPr lang="zh-CN" altLang="en-US" sz="3600" b="1" dirty="0" smtClean="0">
                <a:sym typeface="+mn-ea"/>
              </a:rPr>
              <a:t>炮筒子 </a:t>
            </a:r>
            <a:r>
              <a:rPr lang="zh-CN" altLang="en-US" sz="3600" dirty="0" smtClean="0">
                <a:sym typeface="+mn-ea"/>
              </a:rPr>
              <a:t> </a:t>
            </a:r>
            <a:endParaRPr lang="zh-CN" altLang="en-US" sz="36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意思：性格急躁、心直口快，脾气火爆，一   点就着。</a:t>
            </a:r>
            <a:endParaRPr lang="en-US" altLang="zh-CN" dirty="0" smtClean="0"/>
          </a:p>
          <a:p>
            <a:pPr>
              <a:lnSpc>
                <a:spcPct val="100000"/>
              </a:lnSpc>
              <a:buNone/>
            </a:pPr>
            <a:r>
              <a:rPr lang="zh-CN" altLang="en-US" dirty="0" smtClean="0">
                <a:sym typeface="+mn-ea"/>
              </a:rPr>
              <a:t>例如：</a:t>
            </a:r>
            <a:endParaRPr lang="zh-CN" altLang="en-US" dirty="0" smtClean="0">
              <a:sym typeface="+mn-ea"/>
            </a:endParaRPr>
          </a:p>
          <a:p>
            <a:pPr>
              <a:lnSpc>
                <a:spcPct val="100000"/>
              </a:lnSpc>
              <a:buNone/>
            </a:pPr>
            <a:r>
              <a:rPr lang="zh-CN" altLang="en-US" dirty="0" smtClean="0">
                <a:sym typeface="+mn-ea"/>
              </a:rPr>
              <a:t>  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）别看老师上课时温柔，课后可是个炮筒子。</a:t>
            </a:r>
            <a:endParaRPr lang="zh-CN" altLang="en-US" dirty="0" smtClean="0"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altLang="zh-CN" dirty="0" smtClean="0">
                <a:sym typeface="+mn-ea"/>
              </a:rPr>
              <a:t>2）</a:t>
            </a:r>
            <a:r>
              <a:rPr lang="zh-TW">
                <a:latin typeface="MingLiU"/>
                <a:ea typeface="MingLiU"/>
                <a:sym typeface="+mn-ea"/>
              </a:rPr>
              <a:t>他是我们这儿有名的炮筒子，为此得罪了不少人。</a:t>
            </a:r>
            <a:endParaRPr lang="zh-TW">
              <a:latin typeface="MingLiU"/>
              <a:ea typeface="MingLiU"/>
            </a:endParaRPr>
          </a:p>
          <a:p>
            <a:pPr indent="0">
              <a:lnSpc>
                <a:spcPct val="100000"/>
              </a:lnSpc>
              <a:spcAft>
                <a:spcPts val="770"/>
              </a:spcAft>
              <a:buNone/>
            </a:pPr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TW">
                <a:latin typeface="MingLiU"/>
                <a:ea typeface="MingLiU"/>
                <a:sym typeface="+mn-ea"/>
              </a:rPr>
              <a:t>明天开会的时候，你别又跟炮筒子似的，想好了再说。</a:t>
            </a:r>
            <a:endParaRPr lang="zh-TW">
              <a:latin typeface="MingLiU"/>
              <a:ea typeface="MingLiU"/>
            </a:endParaRPr>
          </a:p>
          <a:p>
            <a:pPr>
              <a:buNone/>
            </a:pPr>
            <a:endParaRPr lang="zh-CN" altLang="en-US" dirty="0"/>
          </a:p>
          <a:p>
            <a:endParaRPr lang="zh-CN" altLang="en-US"/>
          </a:p>
        </p:txBody>
      </p:sp>
      <p:pic>
        <p:nvPicPr>
          <p:cNvPr id="6" name="图片 5" descr="R-C.2b0b4897bfd0bf2b910ed51c3c8ee6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935" y="260985"/>
            <a:ext cx="2552700" cy="1809115"/>
          </a:xfrm>
          <a:prstGeom prst="ellipse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 descr="th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547664" y="1268760"/>
            <a:ext cx="5874615" cy="4876828"/>
          </a:xfrm>
          <a:prstGeom prst="round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65" y="1002030"/>
            <a:ext cx="8440420" cy="5381625"/>
          </a:xfrm>
        </p:spPr>
        <p:txBody>
          <a:bodyPr>
            <a:normAutofit fontScale="50000"/>
          </a:bodyPr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(4) 妈妈：听儿子说他将来要去当老师。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爸爸：别听他的，</a:t>
            </a:r>
            <a:r>
              <a:rPr lang="zh-CN" altLang="zh-TW" sz="4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他根本不是当老师那块料</a:t>
            </a:r>
            <a:r>
              <a:rPr lang="zh-TW" sz="4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</a:t>
            </a: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________。(不是……那块料</a:t>
            </a:r>
            <a:r>
              <a:rPr lang="zh-CN" alt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endParaRPr lang="zh-CN" altLang="zh-TW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8890" lvl="0" indent="0" algn="just">
              <a:lnSpc>
                <a:spcPct val="150000"/>
              </a:lnSpc>
              <a:buNone/>
            </a:pPr>
            <a:r>
              <a:rPr lang="zh-TW" sz="4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（5）A：别看小张干别的不行，做生意还挺行。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B：是啊， _</a:t>
            </a:r>
            <a:r>
              <a:rPr lang="zh-CN" altLang="zh-TW" sz="4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他很精明，一看就是做生意的料</a:t>
            </a:r>
            <a:r>
              <a:rPr lang="zh-TW" sz="4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</a:t>
            </a: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____ (是……那块料)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(6) A：</a:t>
            </a:r>
            <a:r>
              <a:rPr lang="zh-TW" sz="4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zh-TW" sz="4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亏你是记者</a:t>
            </a:r>
            <a:r>
              <a:rPr lang="zh-TW" sz="4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</a:t>
            </a: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_____,这么大的新闻都不知道？(亏你……)     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B：我感冒了，在家躺了好几天。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(7) 儿子：爸爸，这个字怎么念？什么意思？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爸爸： _</a:t>
            </a:r>
            <a:r>
              <a:rPr lang="zh-CN" altLang="zh-TW" sz="4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亏你是大学生呢</a:t>
            </a:r>
            <a:r>
              <a:rPr lang="zh-TW" sz="40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</a:t>
            </a: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______,这个字小学生都认识。(亏你……)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just">
              <a:lnSpc>
                <a:spcPct val="100000"/>
              </a:lnSpc>
              <a:spcAft>
                <a:spcPts val="350"/>
              </a:spcAft>
              <a:buNone/>
            </a:pPr>
            <a:endParaRPr lang="zh-TW" sz="3555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350"/>
              </a:spcAft>
              <a:buNone/>
            </a:pPr>
            <a:endParaRPr lang="zh-TW">
              <a:latin typeface="MingLiU"/>
              <a:ea typeface="MingLiU"/>
            </a:endParaRPr>
          </a:p>
          <a:p>
            <a:pPr>
              <a:lnSpc>
                <a:spcPct val="100000"/>
              </a:lnSpc>
            </a:pPr>
            <a:endParaRPr lang="zh-TW" altLang="en-US">
              <a:latin typeface="MingLiU"/>
              <a:ea typeface="MingLiU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245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 24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动不动就</a:t>
            </a:r>
            <a:r>
              <a:rPr lang="en-US" altLang="zh-CN" b="1" dirty="0" smtClean="0"/>
              <a:t>……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意思：很容易或者经常发生。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00000"/>
              </a:lnSpc>
              <a:buNone/>
            </a:pPr>
            <a:r>
              <a:rPr lang="zh-CN" altLang="en-US" dirty="0" smtClean="0"/>
              <a:t>    例如：</a:t>
            </a:r>
            <a:endParaRPr lang="zh-CN" altLang="en-US" dirty="0" smtClean="0"/>
          </a:p>
          <a:p>
            <a:pPr indent="0">
              <a:lnSpc>
                <a:spcPct val="10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TW">
                <a:latin typeface="MingLiU"/>
                <a:ea typeface="MingLiU"/>
                <a:sym typeface="+mn-ea"/>
              </a:rPr>
              <a:t>王经理动不动就发脾气，我们都很不喜欢他。</a:t>
            </a:r>
            <a:endParaRPr lang="zh-TW">
              <a:latin typeface="MingLiU"/>
              <a:ea typeface="MingLiU"/>
            </a:endParaRPr>
          </a:p>
          <a:p>
            <a:pPr indent="0">
              <a:lnSpc>
                <a:spcPct val="100000"/>
              </a:lnSpc>
              <a:buNone/>
            </a:pPr>
            <a:r>
              <a:rPr 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zh-TW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zh-TW">
                <a:latin typeface="MingLiU"/>
                <a:ea typeface="MingLiU"/>
                <a:sym typeface="+mn-ea"/>
              </a:rPr>
              <a:t>他的身体现在很糟糕，动不动就感冒，不能上班。</a:t>
            </a:r>
            <a:endParaRPr lang="zh-TW">
              <a:latin typeface="MingLiU"/>
              <a:ea typeface="MingLiU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 b="1" dirty="0" smtClean="0"/>
              <a:t>动不动就</a:t>
            </a:r>
            <a:r>
              <a:rPr lang="en-US" altLang="zh-CN" b="1" dirty="0" smtClean="0"/>
              <a:t>……</a:t>
            </a:r>
            <a:r>
              <a:rPr lang="zh-CN" altLang="en-US" dirty="0" smtClean="0"/>
              <a:t> （掉眼泪、出汗、拉肚子、请假、生气）</a:t>
            </a:r>
            <a:endParaRPr lang="en-US" altLang="zh-CN" dirty="0" smtClean="0"/>
          </a:p>
          <a:p>
            <a:pPr>
              <a:lnSpc>
                <a:spcPct val="100000"/>
              </a:lnSpc>
            </a:pP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0180"/>
            <a:ext cx="8229600" cy="4525963"/>
          </a:xfrm>
        </p:spPr>
        <p:txBody>
          <a:bodyPr/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25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b="1" dirty="0" smtClean="0">
                <a:sym typeface="+mn-ea"/>
              </a:rPr>
              <a:t>脸红脖子粗</a:t>
            </a:r>
            <a:r>
              <a:rPr lang="en-US" altLang="zh-CN" dirty="0" smtClean="0">
                <a:sym typeface="+mn-ea"/>
              </a:rPr>
              <a:t> </a:t>
            </a:r>
            <a:endParaRPr lang="en-US" altLang="zh-CN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意思：人非常气愤的样子。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例句：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TW">
                <a:latin typeface="MingLiU"/>
                <a:ea typeface="MingLiU"/>
                <a:sym typeface="+mn-ea"/>
              </a:rPr>
              <a:t>两个人常常为看哪个电视节目争得</a:t>
            </a:r>
            <a:r>
              <a:rPr lang="zh-CN" altLang="zh-TW" b="1">
                <a:latin typeface="MingLiU"/>
                <a:ea typeface="MingLiU"/>
                <a:sym typeface="+mn-ea"/>
              </a:rPr>
              <a:t>脸红脖子粗</a:t>
            </a:r>
            <a:r>
              <a:rPr lang="zh-CN" altLang="zh-TW">
                <a:latin typeface="MingLiU"/>
                <a:ea typeface="MingLiU"/>
                <a:sym typeface="+mn-ea"/>
              </a:rPr>
              <a:t>，</a:t>
            </a:r>
            <a:r>
              <a:rPr lang="zh-TW">
                <a:latin typeface="MingLiU"/>
                <a:ea typeface="MingLiU"/>
                <a:sym typeface="+mn-ea"/>
              </a:rPr>
              <a:t>最后谁也看不好</a:t>
            </a:r>
            <a:r>
              <a:rPr lang="zh-CN" altLang="zh-TW">
                <a:latin typeface="MingLiU"/>
                <a:ea typeface="宋体" panose="02010600030101010101" pitchFamily="2" charset="-122"/>
                <a:sym typeface="+mn-ea"/>
              </a:rPr>
              <a:t>。</a:t>
            </a:r>
            <a:endParaRPr lang="zh-TW">
              <a:latin typeface="MingLiU"/>
              <a:ea typeface="MingLiU"/>
              <a:sym typeface="+mn-ea"/>
            </a:endParaRPr>
          </a:p>
          <a:p>
            <a:pPr marL="0" indent="0">
              <a:buNone/>
            </a:pPr>
            <a:r>
              <a:rPr lang="en-US" altLang="zh-TW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>
                <a:latin typeface="MingLiU"/>
                <a:ea typeface="宋体" panose="02010600030101010101" pitchFamily="2" charset="-122"/>
                <a:sym typeface="+mn-ea"/>
              </a:rPr>
              <a:t>踢足球就是为了娱乐嘛。没必要钻牛角尖，为了一个球吵得</a:t>
            </a:r>
            <a:r>
              <a:rPr lang="zh-CN" altLang="en-US" b="1">
                <a:latin typeface="MingLiU"/>
                <a:ea typeface="宋体" panose="02010600030101010101" pitchFamily="2" charset="-122"/>
                <a:sym typeface="+mn-ea"/>
              </a:rPr>
              <a:t>脸红脖子粗</a:t>
            </a:r>
            <a:r>
              <a:rPr lang="zh-CN" altLang="en-US">
                <a:latin typeface="MingLiU"/>
                <a:ea typeface="宋体" panose="02010600030101010101" pitchFamily="2" charset="-122"/>
                <a:sym typeface="+mn-ea"/>
              </a:rPr>
              <a:t>。</a:t>
            </a:r>
            <a:endParaRPr lang="zh-CN" altLang="zh-TW">
              <a:latin typeface="MingLiU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0210" y="388620"/>
            <a:ext cx="3560445" cy="197294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C:\Users\李嘉磊\Pictures\脸红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07704" y="1169368"/>
            <a:ext cx="5328592" cy="48519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7525" y="961390"/>
            <a:ext cx="8229600" cy="5106670"/>
          </a:xfrm>
        </p:spPr>
        <p:txBody>
          <a:bodyPr>
            <a:normAutofit fontScale="30000"/>
          </a:bodyPr>
          <a:lstStyle/>
          <a:p>
            <a:pPr marL="0" indent="0">
              <a:buNone/>
            </a:pPr>
            <a:r>
              <a:rPr lang="en-US" altLang="zh-CN" sz="12000" dirty="0" smtClean="0"/>
              <a:t>26</a:t>
            </a:r>
            <a:r>
              <a:rPr lang="zh-CN" altLang="en-US" sz="12000" dirty="0" smtClean="0"/>
              <a:t>、</a:t>
            </a:r>
            <a:r>
              <a:rPr lang="zh-CN" altLang="en-US" sz="12000" b="1" dirty="0" smtClean="0"/>
              <a:t>捅娄子</a:t>
            </a:r>
            <a:endParaRPr lang="zh-CN" altLang="en-US" sz="12000" b="1" dirty="0" smtClean="0"/>
          </a:p>
          <a:p>
            <a:pPr marL="0" indent="0">
              <a:buNone/>
            </a:pPr>
            <a:r>
              <a:rPr lang="zh-CN" altLang="en-US" sz="3600" b="1" dirty="0" smtClean="0"/>
              <a:t>        </a:t>
            </a:r>
            <a:r>
              <a:rPr lang="zh-CN" altLang="en-US" sz="10665" b="1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意思：</a:t>
            </a:r>
            <a:r>
              <a:rPr lang="zh-CN" altLang="en-US" sz="10665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闯祸   、 惹麻烦</a:t>
            </a:r>
            <a:endParaRPr lang="zh-CN" altLang="en-US" sz="10665" dirty="0" smtClean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dirty="0" smtClean="0"/>
              <a:t>      </a:t>
            </a:r>
            <a:r>
              <a:rPr lang="zh-CN" altLang="en-US" sz="9335" dirty="0" smtClean="0"/>
              <a:t>例句：</a:t>
            </a:r>
            <a:endParaRPr lang="zh-CN" altLang="en-US" sz="9335" dirty="0" smtClean="0"/>
          </a:p>
          <a:p>
            <a:pPr marL="0" indent="0">
              <a:buNone/>
            </a:pPr>
            <a:r>
              <a:rPr lang="en-US" altLang="zh-CN" sz="9335" dirty="0" smtClean="0"/>
              <a:t>     1</a:t>
            </a:r>
            <a:r>
              <a:rPr lang="zh-CN" altLang="en-US" sz="9335" dirty="0" smtClean="0"/>
              <a:t>）每次费劲儿的刚把事情处理得差不多，总有一些二货又给你捅娄子了。</a:t>
            </a:r>
            <a:endParaRPr lang="zh-CN" altLang="en-US" sz="9335" dirty="0" smtClean="0"/>
          </a:p>
          <a:p>
            <a:pPr marL="0" indent="0">
              <a:buNone/>
            </a:pPr>
            <a:r>
              <a:rPr lang="en-US" altLang="zh-CN" sz="9335" dirty="0" smtClean="0"/>
              <a:t>    2</a:t>
            </a:r>
            <a:r>
              <a:rPr lang="zh-CN" altLang="en-US" sz="9335" dirty="0" smtClean="0"/>
              <a:t>）</a:t>
            </a:r>
            <a:r>
              <a:rPr lang="zh-TW" sz="9330">
                <a:latin typeface="MingLiU"/>
                <a:ea typeface="MingLiU"/>
                <a:sym typeface="+mn-ea"/>
              </a:rPr>
              <a:t>他小时侯非常淘气，没少给爸爸妈妈捅娄子，也没少挨爸爸的揍。</a:t>
            </a:r>
            <a:endParaRPr lang="zh-CN" altLang="en-US" sz="9335" dirty="0" smtClean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4525963"/>
          </a:xfrm>
        </p:spPr>
        <p:txBody>
          <a:bodyPr/>
          <a:p>
            <a:pPr marL="0" indent="0">
              <a:buNone/>
            </a:pPr>
            <a:r>
              <a:rPr lang="en-US" altLang="zh-CN" sz="3600" dirty="0" smtClean="0">
                <a:sym typeface="+mn-ea"/>
              </a:rPr>
              <a:t>27</a:t>
            </a:r>
            <a:r>
              <a:rPr lang="zh-CN" altLang="en-US" sz="3600" dirty="0" smtClean="0">
                <a:sym typeface="+mn-ea"/>
              </a:rPr>
              <a:t>、</a:t>
            </a:r>
            <a:r>
              <a:rPr lang="zh-CN" altLang="en-US" sz="3600" b="1" dirty="0" smtClean="0">
                <a:sym typeface="+mn-ea"/>
              </a:rPr>
              <a:t>软硬不吃</a:t>
            </a:r>
            <a:endParaRPr lang="zh-CN" altLang="en-US" sz="3600" b="1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</a:t>
            </a:r>
            <a:r>
              <a:rPr lang="zh-TW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不管别人怎么说、用什么方法都不改变自己的立场</a:t>
            </a:r>
            <a:r>
              <a:rPr lang="zh-TW" sz="4000">
                <a:latin typeface="MingLiU"/>
                <a:ea typeface="MingLiU"/>
                <a:sym typeface="+mn-ea"/>
              </a:rPr>
              <a:t>。</a:t>
            </a:r>
            <a:endParaRPr lang="en-US" altLang="zh-CN" sz="4000" b="1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u="sng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扩展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：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吃软不吃硬</a:t>
            </a:r>
            <a:endParaRPr lang="en-US" altLang="zh-CN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None/>
            </a:pP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    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吃硬不吃软</a:t>
            </a:r>
            <a:endParaRPr lang="en-US" altLang="zh-CN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None/>
            </a:pPr>
            <a:endParaRPr lang="en-US" altLang="zh-CN" dirty="0" smtClean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例句：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</a:t>
            </a:r>
            <a:r>
              <a:rPr lang="en-US" altLang="zh-CN"/>
              <a:t>1</a:t>
            </a:r>
            <a:r>
              <a:rPr lang="zh-CN" altLang="en-US"/>
              <a:t>）在查清一家房地产开发公司偷税后，不少人出面说情，可地税局</a:t>
            </a:r>
            <a:r>
              <a:rPr lang="zh-CN" altLang="en-US" b="1"/>
              <a:t>软硬不吃</a:t>
            </a:r>
            <a:r>
              <a:rPr lang="zh-CN" altLang="en-US"/>
              <a:t> ，坚决处罚了</a:t>
            </a:r>
            <a:r>
              <a:rPr lang="zh-CN" altLang="en-US"/>
              <a:t>这家公司。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）他这人吃软不吃硬，你跟他说话时客气一点啊。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）方华吃硬不吃软，你越求他他越生气。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0" y="153670"/>
            <a:ext cx="3817620" cy="203644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75790" y="274955"/>
            <a:ext cx="6811010" cy="1143000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/>
              <a:t>本课的</a:t>
            </a:r>
            <a:r>
              <a:rPr lang="zh-CN" altLang="en-US" dirty="0" smtClean="0"/>
              <a:t>成语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3600">
                <a:sym typeface="+mn-ea"/>
              </a:rPr>
              <a:t>一来二去</a:t>
            </a:r>
            <a:endParaRPr lang="zh-CN" altLang="en-US" sz="3600">
              <a:sym typeface="+mn-ea"/>
            </a:endParaRPr>
          </a:p>
          <a:p>
            <a:r>
              <a:rPr lang="zh-CN" altLang="en-US" sz="3600" dirty="0" smtClean="0"/>
              <a:t>吞吞吐吐</a:t>
            </a:r>
            <a:endParaRPr lang="en-US" altLang="zh-CN" sz="3600" dirty="0" smtClean="0"/>
          </a:p>
          <a:p>
            <a:r>
              <a:rPr lang="zh-CN" altLang="en-US" sz="3600" dirty="0" smtClean="0"/>
              <a:t>隔三差五</a:t>
            </a:r>
            <a:endParaRPr lang="en-US" altLang="zh-CN" sz="3600" dirty="0" smtClean="0"/>
          </a:p>
          <a:p>
            <a:r>
              <a:rPr lang="zh-CN" altLang="en-US" sz="3600" dirty="0" smtClean="0"/>
              <a:t>三天两头</a:t>
            </a:r>
            <a:endParaRPr lang="en-US" altLang="zh-CN" sz="3600" dirty="0" smtClean="0"/>
          </a:p>
          <a:p>
            <a:r>
              <a:rPr lang="zh-CN" altLang="en-US" sz="3600" b="1" dirty="0" smtClean="0">
                <a:solidFill>
                  <a:srgbClr val="FF0000"/>
                </a:solidFill>
              </a:rPr>
              <a:t>左右为难</a:t>
            </a:r>
            <a:endParaRPr lang="en-US" altLang="zh-CN" sz="3600" b="1" dirty="0" smtClean="0">
              <a:solidFill>
                <a:srgbClr val="FF0000"/>
              </a:solidFill>
            </a:endParaRPr>
          </a:p>
          <a:p>
            <a:r>
              <a:rPr lang="zh-CN" altLang="en-US" sz="3600" dirty="0" smtClean="0">
                <a:solidFill>
                  <a:srgbClr val="FF0000"/>
                </a:solidFill>
              </a:rPr>
              <a:t>得寸进尺</a:t>
            </a:r>
            <a:endParaRPr lang="en-US" altLang="zh-CN" sz="3600" dirty="0" smtClean="0"/>
          </a:p>
          <a:p>
            <a:endParaRPr lang="zh-CN" altLang="en-US" sz="36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3600" dirty="0" smtClean="0">
                <a:sym typeface="+mn-ea"/>
              </a:rPr>
              <a:t>鸡毛蒜皮              </a:t>
            </a:r>
            <a:endParaRPr lang="en-US" altLang="zh-CN" sz="3600" dirty="0" smtClean="0"/>
          </a:p>
          <a:p>
            <a:endParaRPr lang="en-US" altLang="zh-CN" sz="3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0975" y="3412490"/>
            <a:ext cx="22860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2232248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dirty="0" smtClean="0"/>
              <a:t>        28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左右为难</a:t>
            </a:r>
            <a:r>
              <a:rPr lang="zh-CN" altLang="en-US" sz="3600" dirty="0" smtClean="0"/>
              <a:t>（如下图</a:t>
            </a:r>
            <a:r>
              <a:rPr lang="zh-CN" altLang="en-US" sz="3600" dirty="0" smtClean="0"/>
              <a:t>）</a:t>
            </a:r>
            <a:br>
              <a:rPr lang="en-US" altLang="zh-CN" sz="3600" dirty="0" smtClean="0"/>
            </a:br>
            <a:r>
              <a:rPr lang="en-US" altLang="zh-CN" sz="3600" dirty="0" smtClean="0"/>
              <a:t>      </a:t>
            </a:r>
            <a:r>
              <a:rPr lang="zh-CN" altLang="en-US" sz="3100" dirty="0" smtClean="0"/>
              <a:t>意思：左也不好，右也不行。形容无论怎样做都有难处。</a:t>
            </a:r>
            <a:br>
              <a:rPr lang="en-US" altLang="zh-CN" sz="3600" dirty="0" smtClean="0"/>
            </a:br>
            <a:endParaRPr lang="zh-CN" altLang="en-US" sz="3600" dirty="0"/>
          </a:p>
        </p:txBody>
      </p:sp>
      <p:pic>
        <p:nvPicPr>
          <p:cNvPr id="7170" name="Picture 2" descr="C:\Users\李嘉磊\Pictures\左右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99592" y="2060848"/>
            <a:ext cx="6264696" cy="39604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3600"/>
              <a:t>29</a:t>
            </a:r>
            <a:r>
              <a:rPr lang="zh-CN" altLang="en-US" sz="3600"/>
              <a:t>、得寸进尺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意思：得了一寸还想再进一尺。 指贪心不满足，有了小的，又要大的。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例句：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）有时就得这样果断。不然你的好心谦让会换来他们的得寸进尺。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2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）当妻子的人就要懂得出嫁从夫，别仗着人家宠你、疼你，就得寸进尺。 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416109" y="1320825"/>
            <a:ext cx="4038600" cy="475252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CN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zh-CN" altLang="en-US" b="1" dirty="0" smtClean="0"/>
              <a:t> </a:t>
            </a:r>
            <a:r>
              <a:rPr lang="zh-CN" altLang="en-US" sz="3200" b="1" dirty="0" smtClean="0"/>
              <a:t>看不下去</a:t>
            </a:r>
            <a:endParaRPr lang="en-US" altLang="zh-CN" sz="3200" b="1" dirty="0" smtClean="0"/>
          </a:p>
          <a:p>
            <a:pPr>
              <a:buNone/>
            </a:pPr>
            <a:r>
              <a:rPr lang="en-US" altLang="zh-CN" sz="3200" b="1" dirty="0" smtClean="0"/>
              <a:t>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睁一只眼闭一只眼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3200" dirty="0" smtClean="0"/>
              <a:t> 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咱们俩谁跟谁呀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3200" b="1" dirty="0" smtClean="0"/>
              <a:t> 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伤（透了）脑筋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3200" b="1" dirty="0" smtClean="0">
                <a:solidFill>
                  <a:srgbClr val="FF0000"/>
                </a:solidFill>
              </a:rPr>
              <a:t> 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碰钉子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3200" b="1" dirty="0" smtClean="0">
                <a:solidFill>
                  <a:srgbClr val="FF0000"/>
                </a:solidFill>
              </a:rPr>
              <a:t> 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吃苦头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3200" b="1" dirty="0" smtClean="0"/>
              <a:t>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一而再，再而三</a:t>
            </a:r>
            <a:endParaRPr lang="zh-CN" altLang="en-US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土豪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622800" y="1376199"/>
            <a:ext cx="4038600" cy="464137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sz="3200" b="1" dirty="0" smtClean="0">
                <a:solidFill>
                  <a:schemeClr val="tx1"/>
                </a:solidFill>
              </a:rPr>
              <a:t>说不出口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3200" b="1" dirty="0" smtClean="0">
                <a:solidFill>
                  <a:srgbClr val="FF0000"/>
                </a:solidFill>
              </a:rPr>
              <a:t>拉不下脸来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3200" b="1" dirty="0" smtClean="0"/>
              <a:t>没有市场</a:t>
            </a:r>
            <a:endParaRPr lang="en-US" altLang="zh-CN" sz="3200" b="1" dirty="0" smtClean="0"/>
          </a:p>
          <a:p>
            <a:pPr>
              <a:buNone/>
            </a:pPr>
            <a:r>
              <a:rPr lang="zh-CN" altLang="en-US" sz="3200" b="1" dirty="0" smtClean="0"/>
              <a:t>说不到一块去</a:t>
            </a:r>
            <a:endParaRPr lang="en-US" altLang="zh-CN" sz="3200" b="1" dirty="0" smtClean="0"/>
          </a:p>
          <a:p>
            <a:pPr>
              <a:buNone/>
            </a:pPr>
            <a:r>
              <a:rPr lang="zh-CN" altLang="en-US" sz="3200" b="1" dirty="0" smtClean="0">
                <a:solidFill>
                  <a:srgbClr val="FF0000"/>
                </a:solidFill>
              </a:rPr>
              <a:t>动不动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3200" b="1" dirty="0" smtClean="0"/>
              <a:t> </a:t>
            </a:r>
            <a:r>
              <a:rPr lang="zh-CN" altLang="en-US" sz="3200" b="1" dirty="0" smtClean="0"/>
              <a:t>脸红脖子粗</a:t>
            </a:r>
            <a:endParaRPr lang="en-US" altLang="zh-CN" sz="3200" b="1" dirty="0" smtClean="0"/>
          </a:p>
          <a:p>
            <a:pPr>
              <a:buNone/>
            </a:pPr>
            <a:r>
              <a:rPr lang="en-US" altLang="zh-CN" sz="3200" b="1" dirty="0" smtClean="0"/>
              <a:t> </a:t>
            </a:r>
            <a:endParaRPr lang="en-US" altLang="zh-CN" sz="3200" b="1" dirty="0" smtClean="0"/>
          </a:p>
          <a:p>
            <a:pPr>
              <a:buNone/>
            </a:pPr>
            <a:endParaRPr lang="en-US" altLang="zh-CN" sz="3200" b="1" dirty="0" smtClean="0"/>
          </a:p>
          <a:p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955165" y="326390"/>
            <a:ext cx="6331585" cy="1049655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/>
              <a:t>第三课</a:t>
            </a:r>
            <a:r>
              <a:rPr lang="zh-CN" altLang="en-US" dirty="0" smtClean="0"/>
              <a:t>俗语小结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20000"/>
          </a:bodyPr>
          <a:p>
            <a:pPr marL="8890" indent="0" algn="just">
              <a:lnSpc>
                <a:spcPct val="150000"/>
              </a:lnSpc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(8)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400">
                <a:latin typeface="MingLiU"/>
                <a:ea typeface="MingLiU"/>
                <a:sym typeface="+mn-ea"/>
              </a:rPr>
              <a:t>你怎么喝醉了？有什么难事吧？说出来，也许大家能帮帮你呢， </a:t>
            </a:r>
            <a:r>
              <a:rPr lang="zh-TW" sz="24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zh-TW" sz="2400" u="sng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别跟自己过不去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________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 </a:t>
            </a:r>
            <a:r>
              <a:rPr lang="zh-TW" sz="2400">
                <a:latin typeface="MingLiU"/>
                <a:ea typeface="MingLiU"/>
                <a:sym typeface="+mn-ea"/>
              </a:rPr>
              <a:t>(跟……过不去)</a:t>
            </a:r>
            <a:endParaRPr lang="zh-TW" sz="2400">
              <a:latin typeface="MingLiU"/>
              <a:ea typeface="MingLiU"/>
            </a:endParaRPr>
          </a:p>
          <a:p>
            <a:pPr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en-US" sz="2400">
                <a:latin typeface="宋体" panose="02010600030101010101" pitchFamily="2" charset="-122"/>
                <a:sym typeface="+mn-ea"/>
              </a:rPr>
              <a:t> B：</a:t>
            </a:r>
            <a:r>
              <a:rPr lang="zh-TW" sz="2400">
                <a:latin typeface="MingLiU"/>
                <a:ea typeface="MingLiU"/>
                <a:sym typeface="+mn-ea"/>
              </a:rPr>
              <a:t>这事谁也帮不了我。</a:t>
            </a:r>
            <a:endParaRPr lang="zh-TW" sz="2400">
              <a:latin typeface="MingLiU"/>
              <a:ea typeface="MingLiU"/>
              <a:sym typeface="+mn-ea"/>
            </a:endParaRPr>
          </a:p>
          <a:p>
            <a:pPr marL="8890" lvl="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(9) </a:t>
            </a:r>
            <a:r>
              <a:rPr lang="zh-TW" sz="2400">
                <a:latin typeface="MingLiU"/>
                <a:ea typeface="MingLiU"/>
                <a:sym typeface="+mn-ea"/>
              </a:rPr>
              <a:t>妈妈：小明的腿好了以后不爬树了吧？</a:t>
            </a:r>
            <a:endParaRPr lang="zh-TW" sz="2400">
              <a:latin typeface="MingLiU"/>
              <a:ea typeface="MingLiU"/>
            </a:endParaRPr>
          </a:p>
          <a:p>
            <a:pPr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400">
                <a:latin typeface="MingLiU"/>
                <a:ea typeface="MingLiU"/>
                <a:sym typeface="+mn-ea"/>
              </a:rPr>
              <a:t>  哥哥：哪儿啊， _</a:t>
            </a:r>
            <a:r>
              <a:rPr lang="zh-TW" sz="2400" u="sng">
                <a:latin typeface="MingLiU"/>
                <a:ea typeface="MingLiU"/>
                <a:sym typeface="+mn-ea"/>
              </a:rPr>
              <a:t>_</a:t>
            </a:r>
            <a:r>
              <a:rPr lang="zh-CN" altLang="zh-TW" sz="2400" u="sng">
                <a:latin typeface="MingLiU"/>
                <a:ea typeface="MingLiU"/>
                <a:sym typeface="+mn-ea"/>
              </a:rPr>
              <a:t>他照爬不误</a:t>
            </a:r>
            <a:r>
              <a:rPr lang="zh-TW" sz="2400" u="sng">
                <a:latin typeface="MingLiU"/>
                <a:ea typeface="MingLiU"/>
                <a:sym typeface="+mn-ea"/>
              </a:rPr>
              <a:t>__</a:t>
            </a:r>
            <a:r>
              <a:rPr lang="zh-TW" sz="2400">
                <a:latin typeface="MingLiU"/>
                <a:ea typeface="MingLiU"/>
                <a:sym typeface="+mn-ea"/>
              </a:rPr>
              <a:t>___ </a:t>
            </a:r>
            <a:r>
              <a:rPr lang="zh-CN" altLang="zh-TW" sz="2400">
                <a:latin typeface="MingLiU"/>
                <a:ea typeface="宋体" panose="02010600030101010101" pitchFamily="2" charset="-122"/>
                <a:sym typeface="+mn-ea"/>
              </a:rPr>
              <a:t>。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 </a:t>
            </a:r>
            <a:r>
              <a:rPr lang="zh-TW" sz="2400">
                <a:latin typeface="MingLiU"/>
                <a:ea typeface="MingLiU"/>
                <a:sym typeface="+mn-ea"/>
              </a:rPr>
              <a:t>(照……不误)</a:t>
            </a:r>
            <a:endParaRPr lang="zh-TW" sz="2400">
              <a:latin typeface="MingLiU"/>
              <a:ea typeface="MingLiU"/>
              <a:sym typeface="+mn-ea"/>
            </a:endParaRPr>
          </a:p>
          <a:p>
            <a:pPr marL="8890" lvl="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(10)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400">
                <a:latin typeface="MingLiU"/>
                <a:ea typeface="MingLiU"/>
                <a:sym typeface="+mn-ea"/>
              </a:rPr>
              <a:t>我给小张讲了半天怎么用电脑，他就是不明白。</a:t>
            </a:r>
            <a:endParaRPr lang="zh-TW" sz="2400">
              <a:latin typeface="MingLiU"/>
              <a:ea typeface="MingLiU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sz="2400">
                <a:latin typeface="宋体" panose="02010600030101010101" pitchFamily="2" charset="-122"/>
                <a:sym typeface="+mn-ea"/>
              </a:rPr>
              <a:t>   B：</a:t>
            </a:r>
            <a:r>
              <a:rPr lang="zh-TW" sz="2400">
                <a:latin typeface="MingLiU"/>
                <a:ea typeface="MingLiU"/>
                <a:sym typeface="+mn-ea"/>
              </a:rPr>
              <a:t>他呀，</a:t>
            </a:r>
            <a:r>
              <a:rPr lang="zh-TW" sz="2400" u="sng">
                <a:latin typeface="MingLiU"/>
                <a:ea typeface="MingLiU"/>
                <a:sym typeface="+mn-ea"/>
              </a:rPr>
              <a:t> _</a:t>
            </a:r>
            <a:r>
              <a:rPr lang="zh-CN" altLang="zh-TW" sz="2400" u="sng">
                <a:latin typeface="MingLiU"/>
                <a:ea typeface="MingLiU"/>
                <a:sym typeface="+mn-ea"/>
              </a:rPr>
              <a:t>整个一个电脑盲</a:t>
            </a:r>
            <a:r>
              <a:rPr lang="zh-TW" sz="2400" u="sng">
                <a:latin typeface="MingLiU"/>
                <a:ea typeface="MingLiU"/>
                <a:sym typeface="+mn-ea"/>
              </a:rPr>
              <a:t>_</a:t>
            </a:r>
            <a:r>
              <a:rPr lang="zh-TW" sz="2400">
                <a:latin typeface="MingLiU"/>
                <a:ea typeface="MingLiU"/>
                <a:sym typeface="+mn-ea"/>
              </a:rPr>
              <a:t>_______。(整个一个)</a:t>
            </a:r>
            <a:endParaRPr lang="zh-TW" sz="2400">
              <a:latin typeface="MingLiU"/>
              <a:ea typeface="MingLiU"/>
            </a:endParaRPr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sz="half" idx="4294967295"/>
          </p:nvPr>
        </p:nvSpPr>
        <p:spPr>
          <a:xfrm>
            <a:off x="873760" y="1829435"/>
            <a:ext cx="4038600" cy="4526280"/>
          </a:xfrm>
        </p:spPr>
        <p:txBody>
          <a:bodyPr/>
          <a:p>
            <a:pPr>
              <a:buNone/>
            </a:pPr>
            <a:r>
              <a:rPr lang="zh-CN" altLang="en-US" b="1" dirty="0" smtClean="0">
                <a:sym typeface="+mn-ea"/>
              </a:rPr>
              <a:t>闹意见</a:t>
            </a:r>
            <a:endParaRPr lang="zh-CN" altLang="en-US" b="1" dirty="0" smtClean="0">
              <a:sym typeface="+mn-ea"/>
            </a:endParaRPr>
          </a:p>
          <a:p>
            <a:pPr>
              <a:buNone/>
            </a:pPr>
            <a:r>
              <a:rPr lang="zh-CN" altLang="en-US" b="1">
                <a:solidFill>
                  <a:schemeClr val="tx1"/>
                </a:solidFill>
              </a:rPr>
              <a:t>有肚量</a:t>
            </a:r>
            <a:endParaRPr lang="zh-CN" altLang="en-US" b="1">
              <a:solidFill>
                <a:schemeClr val="tx1"/>
              </a:solidFill>
            </a:endParaRPr>
          </a:p>
          <a:p>
            <a:pPr>
              <a:buNone/>
            </a:pPr>
            <a:endParaRPr lang="zh-CN" altLang="en-US" b="1" dirty="0" smtClean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1955165" y="326390"/>
            <a:ext cx="6331585" cy="104965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第三课</a:t>
            </a:r>
            <a:r>
              <a:rPr lang="zh-CN" altLang="en-US" dirty="0" smtClean="0"/>
              <a:t>俗语小结</a:t>
            </a:r>
            <a:endParaRPr lang="zh-CN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3440" y="260350"/>
            <a:ext cx="5595620" cy="1143000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/>
              <a:t>成语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z="3200" dirty="0" smtClean="0"/>
              <a:t>鸡毛蒜皮              </a:t>
            </a:r>
            <a:endParaRPr lang="en-US" altLang="zh-CN" sz="3200" dirty="0" smtClean="0"/>
          </a:p>
          <a:p>
            <a:r>
              <a:rPr lang="zh-CN" altLang="en-US" sz="3200" dirty="0" smtClean="0"/>
              <a:t>吞吞吐吐</a:t>
            </a:r>
            <a:endParaRPr lang="en-US" altLang="zh-CN" sz="3200" dirty="0" smtClean="0"/>
          </a:p>
          <a:p>
            <a:r>
              <a:rPr lang="zh-CN" altLang="en-US" sz="3200" dirty="0" smtClean="0"/>
              <a:t>隔三差五</a:t>
            </a:r>
            <a:endParaRPr lang="en-US" altLang="zh-CN" sz="3200" dirty="0" smtClean="0"/>
          </a:p>
          <a:p>
            <a:r>
              <a:rPr lang="zh-CN" altLang="en-US" sz="3200" dirty="0" smtClean="0"/>
              <a:t>三天两头</a:t>
            </a:r>
            <a:endParaRPr lang="en-US" altLang="zh-CN" sz="3200" dirty="0" smtClean="0"/>
          </a:p>
          <a:p>
            <a:r>
              <a:rPr lang="zh-CN" altLang="en-US" sz="3200" b="1" dirty="0" smtClean="0">
                <a:solidFill>
                  <a:srgbClr val="FF0000"/>
                </a:solidFill>
              </a:rPr>
              <a:t>左右为难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zh-CN" altLang="en-US" sz="3200" b="1" dirty="0" smtClean="0">
                <a:solidFill>
                  <a:srgbClr val="FF0000"/>
                </a:solidFill>
              </a:rPr>
              <a:t>得寸进尺</a:t>
            </a:r>
            <a:endParaRPr lang="en-US" altLang="zh-CN" sz="3200" b="1" dirty="0" smtClean="0">
              <a:solidFill>
                <a:schemeClr val="tx1"/>
              </a:solidFill>
            </a:endParaRPr>
          </a:p>
          <a:p>
            <a:endParaRPr lang="en-US" altLang="zh-CN" sz="3200" b="1" dirty="0" smtClean="0">
              <a:solidFill>
                <a:schemeClr val="tx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038600" cy="4525963"/>
          </a:xfrm>
        </p:spPr>
        <p:txBody>
          <a:bodyPr/>
          <a:p>
            <a:r>
              <a:rPr lang="zh-CN" altLang="en-US" sz="3200"/>
              <a:t>一来二去</a:t>
            </a:r>
            <a:endParaRPr lang="zh-CN" altLang="en-US" sz="3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00B0F0"/>
                </a:solidFill>
              </a:rPr>
              <a:t> </a:t>
            </a:r>
            <a:r>
              <a:rPr lang="zh-CN" altLang="en-US" dirty="0" smtClean="0">
                <a:solidFill>
                  <a:srgbClr val="00B0F0"/>
                </a:solidFill>
              </a:rPr>
              <a:t>重点句式：</a:t>
            </a:r>
            <a:endParaRPr lang="zh-CN" altLang="en-US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00B0F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也不是，不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也不是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没有什么大不了的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chemeClr val="tx1"/>
                </a:solidFill>
              </a:rPr>
              <a:t>谁让</a:t>
            </a:r>
            <a:r>
              <a:rPr lang="en-US" altLang="zh-CN" b="1" dirty="0" smtClean="0">
                <a:solidFill>
                  <a:schemeClr val="tx1"/>
                </a:solidFill>
              </a:rPr>
              <a:t>……</a:t>
            </a:r>
            <a:r>
              <a:rPr lang="zh-CN" altLang="en-US" b="1" dirty="0" smtClean="0">
                <a:solidFill>
                  <a:schemeClr val="tx1"/>
                </a:solidFill>
              </a:rPr>
              <a:t>呢？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123728" y="274638"/>
            <a:ext cx="5976664" cy="11430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/>
              <a:t>第</a:t>
            </a:r>
            <a:r>
              <a:rPr lang="zh-CN" altLang="en-US" dirty="0" smtClean="0"/>
              <a:t>三课句式小结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6600" i="1">
                <a:solidFill>
                  <a:srgbClr val="0FB7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一起来练习</a:t>
            </a:r>
            <a:endParaRPr lang="zh-CN" altLang="en-US" sz="6600" i="1">
              <a:solidFill>
                <a:srgbClr val="0FB7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4970145" y="3464560"/>
            <a:ext cx="2730500" cy="2477770"/>
          </a:xfrm>
          <a:prstGeom prst="ellipse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6" y="274638"/>
            <a:ext cx="4536504" cy="1143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综合练习</a:t>
            </a:r>
            <a:endParaRPr lang="zh-CN" altLang="en-US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u="sng" dirty="0" smtClean="0">
                <a:solidFill>
                  <a:srgbClr val="FF0066"/>
                </a:solidFill>
              </a:rPr>
              <a:t>情景</a:t>
            </a:r>
            <a:r>
              <a:rPr lang="en-US" altLang="zh-CN" u="sng" dirty="0" smtClean="0">
                <a:solidFill>
                  <a:srgbClr val="FF0066"/>
                </a:solidFill>
              </a:rPr>
              <a:t>1</a:t>
            </a:r>
            <a:r>
              <a:rPr lang="zh-CN" altLang="en-US" u="sng" dirty="0" smtClean="0">
                <a:solidFill>
                  <a:srgbClr val="FF0066"/>
                </a:solidFill>
              </a:rPr>
              <a:t>：</a:t>
            </a:r>
            <a:endParaRPr lang="en-US" altLang="zh-CN" u="sng" dirty="0" smtClean="0">
              <a:solidFill>
                <a:srgbClr val="FF0066"/>
              </a:solidFill>
            </a:endParaRPr>
          </a:p>
          <a:p>
            <a:pPr>
              <a:buNone/>
            </a:pPr>
            <a:r>
              <a:rPr lang="zh-CN" altLang="en-US" dirty="0" smtClean="0"/>
              <a:t>老公：如果有一天我出轨了，你会怎么样？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老婆：这没什么（       ）的，我会（         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/>
              <a:t>）。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老公：你真的这么有肚</a:t>
            </a:r>
            <a:r>
              <a:rPr lang="zh-CN" altLang="en-US" dirty="0" smtClean="0"/>
              <a:t>量</a:t>
            </a:r>
            <a:r>
              <a:rPr lang="zh-CN" altLang="en-US" dirty="0" smtClean="0"/>
              <a:t>啊？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老婆：这也是没办法啊，咱们有孩子，你说我离婚（        ），不离婚（       ）。谁让我倒霉跟你结婚呢？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663315" y="2849880"/>
            <a:ext cx="1332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大不了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472555" y="2849880"/>
            <a:ext cx="2128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ym typeface="+mn-ea"/>
              </a:rPr>
              <a:t>睁一只眼闭一只眼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30780" y="5170170"/>
            <a:ext cx="1331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ym typeface="+mn-ea"/>
              </a:rPr>
              <a:t>也不是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24195" y="5170170"/>
            <a:ext cx="1306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ym typeface="+mn-ea"/>
              </a:rPr>
              <a:t>也不是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752528"/>
          </a:xfrm>
        </p:spPr>
        <p:txBody>
          <a:bodyPr>
            <a:normAutofit fontScale="92500"/>
          </a:bodyPr>
          <a:lstStyle/>
          <a:p>
            <a:r>
              <a:rPr lang="zh-CN" altLang="en-US" u="sng" dirty="0" smtClean="0">
                <a:solidFill>
                  <a:srgbClr val="FF0066"/>
                </a:solidFill>
              </a:rPr>
              <a:t>情景</a:t>
            </a:r>
            <a:r>
              <a:rPr lang="en-US" altLang="zh-CN" u="sng" dirty="0" smtClean="0">
                <a:solidFill>
                  <a:srgbClr val="FF0066"/>
                </a:solidFill>
              </a:rPr>
              <a:t>2</a:t>
            </a:r>
            <a:r>
              <a:rPr lang="zh-CN" altLang="en-US" u="sng" dirty="0" smtClean="0">
                <a:solidFill>
                  <a:srgbClr val="FF0066"/>
                </a:solidFill>
              </a:rPr>
              <a:t>：</a:t>
            </a:r>
            <a:endParaRPr lang="en-US" altLang="zh-CN" u="sng" dirty="0" smtClean="0">
              <a:solidFill>
                <a:srgbClr val="FF0066"/>
              </a:solidFill>
            </a:endParaRPr>
          </a:p>
          <a:p>
            <a:pPr>
              <a:buNone/>
            </a:pPr>
            <a:r>
              <a:rPr lang="en-US" altLang="zh-CN" sz="3500" dirty="0" smtClean="0">
                <a:solidFill>
                  <a:srgbClr val="FF0066"/>
                </a:solidFill>
              </a:rPr>
              <a:t>           </a:t>
            </a:r>
            <a:r>
              <a:rPr lang="zh-CN" altLang="en-US" sz="3500" dirty="0" smtClean="0"/>
              <a:t>最近我遇到一件让人（          ）的事。说起来好像都是</a:t>
            </a:r>
            <a:r>
              <a:rPr lang="zh-CN" altLang="en-US" sz="3500" u="sng" dirty="0" smtClean="0"/>
              <a:t>鸡毛蒜皮</a:t>
            </a:r>
            <a:r>
              <a:rPr lang="zh-CN" altLang="en-US" sz="3500" dirty="0" smtClean="0"/>
              <a:t>的小事，没什么（   </a:t>
            </a:r>
            <a:endParaRPr lang="en-US" altLang="zh-CN" sz="3500" dirty="0" smtClean="0"/>
          </a:p>
          <a:p>
            <a:pPr>
              <a:buNone/>
            </a:pPr>
            <a:r>
              <a:rPr lang="en-US" altLang="zh-CN" sz="3500" dirty="0" smtClean="0"/>
              <a:t>         </a:t>
            </a:r>
            <a:r>
              <a:rPr lang="zh-CN" altLang="en-US" sz="3500" dirty="0" smtClean="0"/>
              <a:t>）的。但是让我</a:t>
            </a:r>
            <a:r>
              <a:rPr lang="zh-CN" altLang="en-US" sz="3500" u="sng" dirty="0" smtClean="0"/>
              <a:t>左右为难</a:t>
            </a:r>
            <a:r>
              <a:rPr lang="zh-CN" altLang="en-US" sz="3500" dirty="0" smtClean="0"/>
              <a:t>。事情是这样的：我同桌性格豪爽，爱交际，一来二去我们就成了好朋友。但是他常常随便用我的东西，</a:t>
            </a:r>
            <a:r>
              <a:rPr lang="zh-CN" altLang="en-US" sz="3500" u="sng" dirty="0" smtClean="0"/>
              <a:t>一而再，再而三</a:t>
            </a:r>
            <a:r>
              <a:rPr lang="zh-CN" altLang="en-US" sz="3500" dirty="0" smtClean="0"/>
              <a:t>的。</a:t>
            </a:r>
            <a:r>
              <a:rPr lang="zh-CN" altLang="en-US" sz="3500" smtClean="0"/>
              <a:t>有时候还借走不</a:t>
            </a:r>
            <a:r>
              <a:rPr lang="zh-CN" altLang="en-US" sz="3500" dirty="0" smtClean="0"/>
              <a:t>还，可他自己跟（　　　）似的。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67744" y="274638"/>
            <a:ext cx="4608512" cy="1143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综合练习</a:t>
            </a:r>
            <a:endParaRPr lang="zh-CN" altLang="en-US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84520" y="2131060"/>
            <a:ext cx="903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伤脑筋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3250" y="3175635"/>
            <a:ext cx="945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ym typeface="+mn-ea"/>
              </a:rPr>
              <a:t>大不了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120005" y="5110480"/>
            <a:ext cx="1156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没事人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96752"/>
            <a:ext cx="8892480" cy="4929411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    </a:t>
            </a:r>
            <a:r>
              <a:rPr lang="zh-CN" altLang="en-US" sz="3600" dirty="0" smtClean="0"/>
              <a:t>他这种行为（　　　　）是不拘小节，（　　　　     ）就是爱占便宜。可是我（　　　）来跟他谈这件事。谁让我（　　　）呢？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3595370" y="1308735"/>
            <a:ext cx="1586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往好里说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7215" y="1857375"/>
            <a:ext cx="1350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往坏里说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74230" y="1788160"/>
            <a:ext cx="1285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拉不下脸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29655" y="2413635"/>
            <a:ext cx="1322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脸皮薄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u="sng" dirty="0" smtClean="0">
                <a:solidFill>
                  <a:srgbClr val="FF0000"/>
                </a:solidFill>
              </a:rPr>
              <a:t>情景</a:t>
            </a:r>
            <a:r>
              <a:rPr lang="en-US" altLang="zh-CN" u="sng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</a:t>
            </a:r>
            <a:r>
              <a:rPr lang="zh-CN" altLang="en-US" dirty="0" smtClean="0"/>
              <a:t>我的男朋友什么都好，就是脾气不好，（　　）就跟人急，（　　　　）的。因为这脾气他也碰了不少（　　），吃了不少（        ）。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339752" y="274638"/>
            <a:ext cx="4320480" cy="11430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综合练习</a:t>
            </a:r>
            <a:endParaRPr lang="zh-CN" altLang="en-US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2210" y="2729865"/>
            <a:ext cx="87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动不动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999355" y="2781300"/>
            <a:ext cx="1372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ym typeface="+mn-ea"/>
              </a:rPr>
              <a:t>脸红脖子粗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367655" y="3209925"/>
            <a:ext cx="644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钉子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917065" y="385318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54505" y="3791585"/>
            <a:ext cx="89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smtClean="0">
                <a:sym typeface="+mn-ea"/>
              </a:rPr>
              <a:t>苦头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2813154" y="1729778"/>
            <a:ext cx="2270760" cy="110680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站酷庆科黄油体" panose="02000803000000020004" charset="-122"/>
                <a:ea typeface="站酷庆科黄油体" panose="02000803000000020004" charset="-122"/>
              </a:rPr>
              <a:t>  2021</a:t>
            </a:r>
            <a:endParaRPr lang="en-US" altLang="zh-CN" sz="6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站酷庆科黄油体" panose="02000803000000020004" charset="-122"/>
              <a:ea typeface="站酷庆科黄油体" panose="0200080300000002000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2813154" y="3789890"/>
            <a:ext cx="3663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-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5400" b="1" spc="-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5400" b="1" spc="-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6263005" y="523240"/>
            <a:ext cx="2439670" cy="224980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    </a:t>
            </a:r>
            <a:endParaRPr lang="zh-CN" altLang="en-US" sz="4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3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你的同屋是什么样的人？</a:t>
            </a:r>
            <a:endParaRPr lang="zh-CN" altLang="en-US" sz="3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3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没心没肺</a:t>
            </a:r>
            <a:r>
              <a:rPr lang="zh-CN" altLang="en-US" dirty="0" smtClean="0"/>
              <a:t>的？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心机男</a:t>
            </a:r>
            <a:r>
              <a:rPr lang="en-US" altLang="zh-CN" dirty="0" smtClean="0"/>
              <a:t>/</a:t>
            </a:r>
            <a:r>
              <a:rPr lang="zh-CN" altLang="en-US" dirty="0" smtClean="0"/>
              <a:t>女？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小鸡肚肠</a:t>
            </a:r>
            <a:r>
              <a:rPr lang="zh-CN" altLang="en-US" dirty="0" smtClean="0"/>
              <a:t>的？</a:t>
            </a:r>
            <a:r>
              <a:rPr lang="zh-CN" altLang="en-US" dirty="0" smtClean="0">
                <a:solidFill>
                  <a:srgbClr val="FF0000"/>
                </a:solidFill>
              </a:rPr>
              <a:t>有肚量</a:t>
            </a:r>
            <a:r>
              <a:rPr lang="zh-CN" altLang="en-US" dirty="0" smtClean="0"/>
              <a:t>的？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学霸</a:t>
            </a:r>
            <a:r>
              <a:rPr lang="zh-CN" altLang="en-US" dirty="0" smtClean="0"/>
              <a:t>？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学渣</a:t>
            </a:r>
            <a:r>
              <a:rPr lang="zh-CN" altLang="en-US" dirty="0" smtClean="0"/>
              <a:t>？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刀子嘴，豆腐心</a:t>
            </a:r>
            <a:r>
              <a:rPr lang="zh-CN" altLang="en-US" dirty="0" smtClean="0"/>
              <a:t>的？</a:t>
            </a:r>
            <a:r>
              <a:rPr lang="zh-CN" altLang="en-US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口蜜腹剑</a:t>
            </a:r>
            <a:r>
              <a:rPr lang="zh-CN" altLang="en-US" dirty="0" smtClean="0"/>
              <a:t>的？</a:t>
            </a:r>
            <a:endParaRPr lang="en-US" altLang="zh-CN" b="1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21509" name="AutoShape 38"/>
          <p:cNvSpPr>
            <a:spLocks noChangeArrowheads="1"/>
          </p:cNvSpPr>
          <p:nvPr/>
        </p:nvSpPr>
        <p:spPr bwMode="auto">
          <a:xfrm>
            <a:off x="1818005" y="385445"/>
            <a:ext cx="2818130" cy="1032510"/>
          </a:xfrm>
          <a:prstGeom prst="bevel">
            <a:avLst>
              <a:gd name="adj" fmla="val 12500"/>
            </a:avLst>
          </a:prstGeom>
          <a:solidFill>
            <a:srgbClr val="FFCC99"/>
          </a:solidFill>
          <a:ln w="9525">
            <a:noFill/>
            <a:miter lim="800000"/>
          </a:ln>
        </p:spPr>
        <p:txBody>
          <a:bodyPr wrap="none" anchor="ctr"/>
          <a:p>
            <a:pPr algn="l"/>
            <a:r>
              <a:rPr lang="zh-CN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课 堂 导 入</a:t>
            </a:r>
            <a:endParaRPr lang="zh-CN" altLang="en-US" sz="3600">
              <a:latin typeface="宋体" panose="02010600030101010101" pitchFamily="2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6108065" y="454660"/>
            <a:ext cx="2439670" cy="246824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    </a:t>
            </a:r>
            <a:endParaRPr lang="zh-CN" altLang="en-US" sz="4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3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如何与同屋相处？</a:t>
            </a:r>
            <a:endParaRPr lang="en-US" altLang="zh-CN" sz="3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以牙还牙</a:t>
            </a:r>
            <a:r>
              <a:rPr lang="zh-CN" altLang="en-US" dirty="0" smtClean="0"/>
              <a:t>，以眼还眼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、忍气吞声，慢慢适应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睁一只眼闭一只眼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、大度（有肚量）一点，</a:t>
            </a:r>
            <a:r>
              <a:rPr lang="zh-CN" altLang="en-US" b="1" dirty="0" smtClean="0">
                <a:solidFill>
                  <a:srgbClr val="FF0000"/>
                </a:solidFill>
              </a:rPr>
              <a:t>宰相肚里能撑船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21509" name="AutoShape 38"/>
          <p:cNvSpPr>
            <a:spLocks noChangeArrowheads="1"/>
          </p:cNvSpPr>
          <p:nvPr/>
        </p:nvSpPr>
        <p:spPr bwMode="auto">
          <a:xfrm>
            <a:off x="1818005" y="385445"/>
            <a:ext cx="2818130" cy="1032510"/>
          </a:xfrm>
          <a:prstGeom prst="bevel">
            <a:avLst>
              <a:gd name="adj" fmla="val 12500"/>
            </a:avLst>
          </a:prstGeom>
          <a:solidFill>
            <a:srgbClr val="FFCC99"/>
          </a:solidFill>
          <a:ln w="9525">
            <a:noFill/>
            <a:miter lim="800000"/>
          </a:ln>
        </p:spPr>
        <p:txBody>
          <a:bodyPr wrap="none" anchor="ctr"/>
          <a:p>
            <a:pPr algn="l"/>
            <a:r>
              <a:rPr lang="zh-CN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课 堂 导 入</a:t>
            </a:r>
            <a:endParaRPr lang="zh-CN" altLang="en-US" sz="3600">
              <a:latin typeface="宋体" panose="02010600030101010101" pitchFamily="2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5880100" y="1169035"/>
            <a:ext cx="2439670" cy="224980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华丽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6573</Words>
  <Application>WPS 演示</Application>
  <PresentationFormat>全屏显示(4:3)</PresentationFormat>
  <Paragraphs>569</Paragraphs>
  <Slides>78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站酷庆科黄油体</vt:lpstr>
      <vt:lpstr>MingLiU</vt:lpstr>
      <vt:lpstr>Segoe Print</vt:lpstr>
      <vt:lpstr>新宋体</vt:lpstr>
      <vt:lpstr>华文隶书</vt:lpstr>
      <vt:lpstr>Arial Unicode MS</vt:lpstr>
      <vt:lpstr>Calibri</vt:lpstr>
      <vt:lpstr>隶书</vt:lpstr>
      <vt:lpstr>楷体</vt:lpstr>
      <vt:lpstr>华文新魏</vt:lpstr>
      <vt:lpstr>PMingLiU</vt:lpstr>
      <vt:lpstr>Office 主题</vt:lpstr>
      <vt:lpstr>第三课  这事让我伤透了脑筋</vt:lpstr>
      <vt:lpstr> （第二课练习答案） 用线连接词语和对应的解释: </vt:lpstr>
      <vt:lpstr>选词填空</vt:lpstr>
      <vt:lpstr>PowerPoint 演示文稿</vt:lpstr>
      <vt:lpstr>用指定词语完成下面的对话：</vt:lpstr>
      <vt:lpstr>PowerPoint 演示文稿</vt:lpstr>
      <vt:lpstr>PowerPoint 演示文稿</vt:lpstr>
      <vt:lpstr>    </vt:lpstr>
      <vt:lpstr>    </vt:lpstr>
      <vt:lpstr>（注释）</vt:lpstr>
      <vt:lpstr>（注释）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俗语例句</vt:lpstr>
      <vt:lpstr>PowerPoint 演示文稿</vt:lpstr>
      <vt:lpstr>PowerPoint 演示文稿</vt:lpstr>
      <vt:lpstr>看不下去</vt:lpstr>
      <vt:lpstr>俗语例句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6、太那个了（如下图）                 用法：“那个”代替不便直接说的形容词。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俗语例句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土豪                            大款</vt:lpstr>
      <vt:lpstr>白富美                         高富帅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本课的成语</vt:lpstr>
      <vt:lpstr>        28、左右为难（如下图）       意思：左也不好，右也不行。形容无论怎样做都有难处。 </vt:lpstr>
      <vt:lpstr>PowerPoint 演示文稿</vt:lpstr>
      <vt:lpstr>第三课俗语小结</vt:lpstr>
      <vt:lpstr>PowerPoint 演示文稿</vt:lpstr>
      <vt:lpstr>成语</vt:lpstr>
      <vt:lpstr>第二课句式小结</vt:lpstr>
      <vt:lpstr>PowerPoint 演示文稿</vt:lpstr>
      <vt:lpstr>综合练习</vt:lpstr>
      <vt:lpstr>综合练习</vt:lpstr>
      <vt:lpstr>PowerPoint 演示文稿</vt:lpstr>
      <vt:lpstr>综合练习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小学教育教学PPT模板</dc:title>
  <dc:creator>haobao-007</dc:creator>
  <cp:lastModifiedBy>清净和合</cp:lastModifiedBy>
  <cp:revision>315</cp:revision>
  <dcterms:created xsi:type="dcterms:W3CDTF">2013-09-07T10:17:00Z</dcterms:created>
  <dcterms:modified xsi:type="dcterms:W3CDTF">2021-10-28T01:14:43Z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F66924B19BA640409559BC85B955A51A</vt:lpwstr>
  </property>
</Properties>
</file>